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7"/>
  </p:notesMasterIdLst>
  <p:sldIdLst>
    <p:sldId id="256" r:id="rId2"/>
    <p:sldId id="335" r:id="rId3"/>
    <p:sldId id="272" r:id="rId4"/>
    <p:sldId id="334" r:id="rId5"/>
    <p:sldId id="332" r:id="rId6"/>
    <p:sldId id="322" r:id="rId7"/>
    <p:sldId id="331" r:id="rId8"/>
    <p:sldId id="326" r:id="rId9"/>
    <p:sldId id="330" r:id="rId10"/>
    <p:sldId id="329" r:id="rId11"/>
    <p:sldId id="348" r:id="rId12"/>
    <p:sldId id="350" r:id="rId13"/>
    <p:sldId id="349" r:id="rId14"/>
    <p:sldId id="351" r:id="rId15"/>
    <p:sldId id="337" r:id="rId16"/>
    <p:sldId id="352" r:id="rId17"/>
    <p:sldId id="338" r:id="rId18"/>
    <p:sldId id="347" r:id="rId19"/>
    <p:sldId id="346" r:id="rId20"/>
    <p:sldId id="345" r:id="rId21"/>
    <p:sldId id="341" r:id="rId22"/>
    <p:sldId id="339" r:id="rId23"/>
    <p:sldId id="340" r:id="rId24"/>
    <p:sldId id="353" r:id="rId25"/>
    <p:sldId id="293" r:id="rId26"/>
  </p:sldIdLst>
  <p:sldSz cx="9144000" cy="5143500" type="screen16x9"/>
  <p:notesSz cx="6858000" cy="9313863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752DBC00-55BC-D241-AE69-632F6351CFD4}">
          <p14:sldIdLst>
            <p14:sldId id="256"/>
            <p14:sldId id="335"/>
            <p14:sldId id="272"/>
            <p14:sldId id="334"/>
            <p14:sldId id="332"/>
          </p14:sldIdLst>
        </p14:section>
        <p14:section name="EDA" id="{B84961F1-0F0A-134A-9654-8335342E9DF4}">
          <p14:sldIdLst>
            <p14:sldId id="322"/>
            <p14:sldId id="331"/>
            <p14:sldId id="326"/>
          </p14:sldIdLst>
        </p14:section>
        <p14:section name="Pre-Processing" id="{E311CDE4-22C7-C14D-8CA8-09857F7D7E27}">
          <p14:sldIdLst>
            <p14:sldId id="330"/>
            <p14:sldId id="329"/>
          </p14:sldIdLst>
        </p14:section>
        <p14:section name="Modeling" id="{50D14C35-8DEA-FA46-8776-6F49E4B3536C}">
          <p14:sldIdLst>
            <p14:sldId id="348"/>
            <p14:sldId id="350"/>
            <p14:sldId id="349"/>
            <p14:sldId id="351"/>
            <p14:sldId id="337"/>
            <p14:sldId id="352"/>
            <p14:sldId id="338"/>
            <p14:sldId id="347"/>
            <p14:sldId id="346"/>
            <p14:sldId id="345"/>
            <p14:sldId id="341"/>
            <p14:sldId id="339"/>
            <p14:sldId id="340"/>
            <p14:sldId id="353"/>
            <p14:sldId id="2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5674D59-23F6-6888-A700-B992419129A3}" name="Guest User" initials="GU" userId="S::urn:spo:anon#3e36c561b9be4fcf13b2e220134558a15b27dd2a3f5bc6e9710ed75d0ace449e::" providerId="AD"/>
  <p188:author id="{7FFECEC0-CEF7-A7DD-D956-58FFE9511F69}" name="Soumith Reddy Palreddy" initials="SRP" userId="S::sp52466@my.utexas.edu::e5259b95-9aaa-4f5c-b1af-b40349e6949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5403"/>
    <a:srgbClr val="FAC090"/>
    <a:srgbClr val="C0504D"/>
    <a:srgbClr val="BD5800"/>
    <a:srgbClr val="FEF9F4"/>
    <a:srgbClr val="DD9A0C"/>
    <a:srgbClr val="FFB100"/>
    <a:srgbClr val="A48D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3D76DB-C4E7-9A5E-09F8-9E09FF991145}" v="3" dt="2022-11-30T08:01:03.702"/>
    <p1510:client id="{3C6354F2-C180-C70E-FD64-156F45975B99}" v="3" dt="2022-12-07T22:38:43.074"/>
    <p1510:client id="{6177E239-7250-EF4C-823C-0A58632F3EB9}" v="6176" dt="2022-11-30T19:33:52.399"/>
    <p1510:client id="{6F62464C-291E-8C97-9EC8-33F218A856D9}" v="26" dt="2022-11-30T19:45:24.415"/>
    <p1510:client id="{AAAD7528-3EB4-7DAD-F85C-BEF9B3A7320E}" v="34" dt="2022-11-30T20:00:21.347"/>
    <p1510:client id="{AB9BB0E1-29B1-7289-5F05-3F346994882C}" v="24" dt="2022-11-30T16:42:04.211"/>
    <p1510:client id="{AD2EE177-F602-6B95-A96E-89488CCC602F}" v="190" dt="2022-11-30T05:00:24.711"/>
    <p1510:client id="{CE952C1A-9706-D6A2-708B-1A27ED468368}" v="355" dt="2022-11-30T19:51:30.496"/>
  </p1510:revLst>
</p1510:revInfo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e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65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25" tIns="45650" rIns="91325" bIns="456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65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25" tIns="45650" rIns="91325" bIns="4565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25" tIns="45650" rIns="91325" bIns="4565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46554"/>
            <a:ext cx="2971800" cy="465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25" tIns="45650" rIns="91325" bIns="4565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846554"/>
            <a:ext cx="2971800" cy="465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25" tIns="45650" rIns="91325" bIns="456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4" name="Google Shape;94;p1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Hello all lets have a heart to heart conversation today – I know plenty of my friends here who smoke/drink - lets think about our hearts today! </a:t>
            </a:r>
          </a:p>
        </p:txBody>
      </p:sp>
      <p:sp>
        <p:nvSpPr>
          <p:cNvPr id="95" name="Google Shape;95;p1:notes"/>
          <p:cNvSpPr txBox="1">
            <a:spLocks noGrp="1"/>
          </p:cNvSpPr>
          <p:nvPr>
            <p:ph type="sldNum" idx="12"/>
          </p:nvPr>
        </p:nvSpPr>
        <p:spPr>
          <a:xfrm>
            <a:off x="3884613" y="8846554"/>
            <a:ext cx="2971800" cy="465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25" tIns="45650" rIns="91325" bIns="45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6678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indent="0"/>
            <a:r>
              <a:rPr lang="en-US"/>
              <a:t>0 is negative(normal), 1 is positive(abnormal)</a:t>
            </a:r>
          </a:p>
          <a:p>
            <a:pPr marL="0" indent="0"/>
            <a:r>
              <a:rPr lang="en-US"/>
              <a:t>Focus is on false negatives(hence the recall)</a:t>
            </a:r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6288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59105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59801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01745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9513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56760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04118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48351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4970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/>
              <a:t>Here’s the team Aditya – Disha – </a:t>
            </a:r>
            <a:r>
              <a:rPr lang="en-US" err="1"/>
              <a:t>vishwak</a:t>
            </a:r>
            <a:r>
              <a:rPr lang="en-US"/>
              <a:t> and </a:t>
            </a:r>
            <a:r>
              <a:rPr lang="en-US" err="1"/>
              <a:t>sai</a:t>
            </a:r>
            <a:r>
              <a:rPr lang="en-US"/>
              <a:t> Bhargav – and myself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97381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76657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43407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56824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3679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44109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Our problem statement is to classify the heartbeat audios into normal and various kinds of abnormalities . Why do we want to do this – 29% of all global deaths are due to cardiovascular diseases.</a:t>
            </a: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8804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This is a publicly available dataset which contains two parts – the first dataset is recorded with the help of an iPhone App – with 124 audio clips labeled which we use for training and validation. 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The other dataset is recorded in a conditioned environment at a hospital using a digital stethoscope - this has 461 labeled audio clips and 195unlabeled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US"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5461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Before we get into the EDA of this dataset – it could be helpful to look at what all categories these heart beats fall into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0230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15964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0061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12834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24085"/>
            <a:ext cx="5486400" cy="4191238"/>
          </a:xfrm>
          <a:prstGeom prst="rect">
            <a:avLst/>
          </a:prstGeom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700088"/>
            <a:ext cx="62039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0249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Arial"/>
              <a:buNone/>
              <a:defRPr sz="4000" b="1" cap="none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57200" y="7774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457200" y="1771650"/>
            <a:ext cx="8229600" cy="291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57200" y="68580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457200" y="1749028"/>
            <a:ext cx="4038600" cy="3108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648200" y="1749028"/>
            <a:ext cx="4038600" cy="3108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20688" y="641510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3575050" y="920884"/>
            <a:ext cx="5111750" cy="4051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420688" y="1601629"/>
            <a:ext cx="3008313" cy="31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792288" y="3829050"/>
            <a:ext cx="5486400" cy="42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>
            <a:spLocks noGrp="1"/>
          </p:cNvSpPr>
          <p:nvPr>
            <p:ph type="pic" idx="2"/>
          </p:nvPr>
        </p:nvSpPr>
        <p:spPr>
          <a:xfrm>
            <a:off x="1792288" y="685800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1792288" y="4254817"/>
            <a:ext cx="5486400" cy="602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68580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79972"/>
            <a:ext cx="8229600" cy="291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terjbentley.com/heartchallenge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cbi.nlm.nih.gov/pmc/articles/PMC8229456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5403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7B78E17-BB0A-D6FF-1564-1510DFB623E4}"/>
              </a:ext>
            </a:extLst>
          </p:cNvPr>
          <p:cNvGrpSpPr/>
          <p:nvPr/>
        </p:nvGrpSpPr>
        <p:grpSpPr>
          <a:xfrm>
            <a:off x="337830" y="573219"/>
            <a:ext cx="8901199" cy="4251961"/>
            <a:chOff x="1544102" y="664621"/>
            <a:chExt cx="8905883" cy="4251961"/>
          </a:xfrm>
        </p:grpSpPr>
        <p:cxnSp>
          <p:nvCxnSpPr>
            <p:cNvPr id="7" name="Google Shape;97;p25">
              <a:extLst>
                <a:ext uri="{FF2B5EF4-FFF2-40B4-BE49-F238E27FC236}">
                  <a16:creationId xmlns:a16="http://schemas.microsoft.com/office/drawing/2014/main" id="{92B49D80-AC17-0311-858D-6538D929DB62}"/>
                </a:ext>
              </a:extLst>
            </p:cNvPr>
            <p:cNvCxnSpPr/>
            <p:nvPr/>
          </p:nvCxnSpPr>
          <p:spPr>
            <a:xfrm>
              <a:off x="1662013" y="3084487"/>
              <a:ext cx="561975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" name="Google Shape;98;p25">
              <a:extLst>
                <a:ext uri="{FF2B5EF4-FFF2-40B4-BE49-F238E27FC236}">
                  <a16:creationId xmlns:a16="http://schemas.microsoft.com/office/drawing/2014/main" id="{2392AF74-5DA2-CD01-4C1C-3B85D01201E0}"/>
                </a:ext>
              </a:extLst>
            </p:cNvPr>
            <p:cNvSpPr txBox="1"/>
            <p:nvPr/>
          </p:nvSpPr>
          <p:spPr>
            <a:xfrm>
              <a:off x="1599191" y="4459381"/>
              <a:ext cx="7886700" cy="4572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lnSpc>
                  <a:spcPct val="50000"/>
                </a:lnSpc>
                <a:buClr>
                  <a:schemeClr val="lt1"/>
                </a:buClr>
                <a:buSzPts val="1050"/>
              </a:pPr>
              <a:r>
                <a:rPr lang="en-US" sz="1050" b="1">
                  <a:solidFill>
                    <a:schemeClr val="lt1"/>
                  </a:solidFill>
                </a:rPr>
                <a:t>Presentation by: </a:t>
              </a:r>
              <a:endParaRPr lang="en-US" b="1">
                <a:solidFill>
                  <a:schemeClr val="lt1"/>
                </a:solidFill>
              </a:endParaRPr>
            </a:p>
            <a:p>
              <a:pPr>
                <a:lnSpc>
                  <a:spcPct val="50000"/>
                </a:lnSpc>
                <a:buSzPts val="1050"/>
              </a:pPr>
              <a:endParaRPr lang="en-US" sz="1050" b="1">
                <a:solidFill>
                  <a:schemeClr val="lt1"/>
                </a:solidFill>
              </a:endParaRPr>
            </a:p>
            <a:p>
              <a:pPr>
                <a:lnSpc>
                  <a:spcPct val="50000"/>
                </a:lnSpc>
                <a:buSzPts val="1050"/>
              </a:pPr>
              <a:r>
                <a:rPr lang="en-US" sz="1050">
                  <a:solidFill>
                    <a:schemeClr val="lt1"/>
                  </a:solidFill>
                </a:rPr>
                <a:t>Team1: </a:t>
              </a:r>
              <a:r>
                <a:rPr lang="en-US" sz="1050" err="1">
                  <a:solidFill>
                    <a:schemeClr val="lt1"/>
                  </a:solidFill>
                </a:rPr>
                <a:t>Nittala</a:t>
              </a:r>
              <a:r>
                <a:rPr lang="en-US" sz="1050">
                  <a:solidFill>
                    <a:schemeClr val="lt1"/>
                  </a:solidFill>
                </a:rPr>
                <a:t> Venkata Sai Aditya, Disha Gandhi, Sai Bhargav </a:t>
              </a:r>
              <a:r>
                <a:rPr lang="en-US" sz="1050" err="1">
                  <a:solidFill>
                    <a:schemeClr val="lt1"/>
                  </a:solidFill>
                </a:rPr>
                <a:t>Tetali</a:t>
              </a:r>
              <a:r>
                <a:rPr lang="en-US" sz="1050">
                  <a:solidFill>
                    <a:schemeClr val="lt1"/>
                  </a:solidFill>
                </a:rPr>
                <a:t>, </a:t>
              </a:r>
              <a:r>
                <a:rPr lang="en-US" sz="1050" err="1">
                  <a:solidFill>
                    <a:schemeClr val="lt1"/>
                  </a:solidFill>
                </a:rPr>
                <a:t>Vishwak</a:t>
              </a:r>
              <a:r>
                <a:rPr lang="en-US" sz="1050">
                  <a:solidFill>
                    <a:schemeClr val="lt1"/>
                  </a:solidFill>
                </a:rPr>
                <a:t> Venkatesh and Soumith Reddy Palreddy</a:t>
              </a:r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0" name="Google Shape;100;p25">
              <a:extLst>
                <a:ext uri="{FF2B5EF4-FFF2-40B4-BE49-F238E27FC236}">
                  <a16:creationId xmlns:a16="http://schemas.microsoft.com/office/drawing/2014/main" id="{00781BF8-8D49-02AA-A946-26F15C378D1B}"/>
                </a:ext>
              </a:extLst>
            </p:cNvPr>
            <p:cNvSpPr txBox="1"/>
            <p:nvPr/>
          </p:nvSpPr>
          <p:spPr>
            <a:xfrm>
              <a:off x="1544102" y="1228856"/>
              <a:ext cx="7592051" cy="16589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lnSpc>
                  <a:spcPct val="83333"/>
                </a:lnSpc>
                <a:buClr>
                  <a:schemeClr val="lt1"/>
                </a:buClr>
                <a:buSzPts val="4800"/>
              </a:pPr>
              <a:r>
                <a:rPr lang="en-US" sz="3600" b="1">
                  <a:solidFill>
                    <a:schemeClr val="lt1"/>
                  </a:solidFill>
                </a:rPr>
                <a:t>Heartbeat Audio Classification</a:t>
              </a:r>
            </a:p>
          </p:txBody>
        </p:sp>
        <p:sp>
          <p:nvSpPr>
            <p:cNvPr id="11" name="Google Shape;101;p25">
              <a:extLst>
                <a:ext uri="{FF2B5EF4-FFF2-40B4-BE49-F238E27FC236}">
                  <a16:creationId xmlns:a16="http://schemas.microsoft.com/office/drawing/2014/main" id="{825CDBE2-994D-6D5B-2721-3809C89D258C}"/>
                </a:ext>
              </a:extLst>
            </p:cNvPr>
            <p:cNvSpPr txBox="1"/>
            <p:nvPr/>
          </p:nvSpPr>
          <p:spPr>
            <a:xfrm>
              <a:off x="1599191" y="3678330"/>
              <a:ext cx="8850794" cy="4572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lnSpc>
                  <a:spcPct val="90000"/>
                </a:lnSpc>
                <a:buClr>
                  <a:schemeClr val="lt1"/>
                </a:buClr>
                <a:buSzPts val="1400"/>
              </a:pPr>
              <a:endParaRPr>
                <a:solidFill>
                  <a:schemeClr val="lt1"/>
                </a:solidFill>
              </a:endParaRPr>
            </a:p>
          </p:txBody>
        </p:sp>
        <p:pic>
          <p:nvPicPr>
            <p:cNvPr id="12" name="Google Shape;102;p25">
              <a:extLst>
                <a:ext uri="{FF2B5EF4-FFF2-40B4-BE49-F238E27FC236}">
                  <a16:creationId xmlns:a16="http://schemas.microsoft.com/office/drawing/2014/main" id="{07FA33F2-03B6-C538-2326-7BD18C2C5BE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029250" y="664621"/>
              <a:ext cx="1877397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361D804-D2B0-0A18-22E4-2D55325881FD}"/>
              </a:ext>
            </a:extLst>
          </p:cNvPr>
          <p:cNvSpPr txBox="1"/>
          <p:nvPr/>
        </p:nvSpPr>
        <p:spPr>
          <a:xfrm>
            <a:off x="-147782" y="229985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4" name="Google Shape;100;p25">
            <a:extLst>
              <a:ext uri="{FF2B5EF4-FFF2-40B4-BE49-F238E27FC236}">
                <a16:creationId xmlns:a16="http://schemas.microsoft.com/office/drawing/2014/main" id="{6BE9BF11-7EB4-C90C-02CC-8AEDD1C264CB}"/>
              </a:ext>
            </a:extLst>
          </p:cNvPr>
          <p:cNvSpPr txBox="1"/>
          <p:nvPr/>
        </p:nvSpPr>
        <p:spPr>
          <a:xfrm>
            <a:off x="394044" y="2980298"/>
            <a:ext cx="8486775" cy="45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3333"/>
              </a:lnSpc>
              <a:buClr>
                <a:schemeClr val="lt1"/>
              </a:buClr>
              <a:buSzPts val="4800"/>
            </a:pPr>
            <a:r>
              <a:rPr lang="en-US" sz="2400" b="1">
                <a:solidFill>
                  <a:schemeClr val="lt1"/>
                </a:solidFill>
              </a:rPr>
              <a:t>Advanced Machine Learning Project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Arrow 16">
            <a:extLst>
              <a:ext uri="{FF2B5EF4-FFF2-40B4-BE49-F238E27FC236}">
                <a16:creationId xmlns:a16="http://schemas.microsoft.com/office/drawing/2014/main" id="{8505A69E-EC36-B6B6-B3C2-5E9952E2DC9F}"/>
              </a:ext>
            </a:extLst>
          </p:cNvPr>
          <p:cNvSpPr/>
          <p:nvPr/>
        </p:nvSpPr>
        <p:spPr>
          <a:xfrm>
            <a:off x="2008231" y="2918083"/>
            <a:ext cx="816002" cy="458605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296487" y="762422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>
                <a:solidFill>
                  <a:srgbClr val="B25403"/>
                </a:solidFill>
              </a:rPr>
              <a:t>Pre-Processing – Transformation and Feature Extraction 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251737-B447-95A9-AF9D-786A15DEAD1F}"/>
              </a:ext>
            </a:extLst>
          </p:cNvPr>
          <p:cNvSpPr/>
          <p:nvPr/>
        </p:nvSpPr>
        <p:spPr>
          <a:xfrm>
            <a:off x="135774" y="2743935"/>
            <a:ext cx="1795549" cy="7315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Augmented Audio Files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4ADC88-B52D-8FD8-D525-6361FAAB4E99}"/>
              </a:ext>
            </a:extLst>
          </p:cNvPr>
          <p:cNvSpPr/>
          <p:nvPr/>
        </p:nvSpPr>
        <p:spPr>
          <a:xfrm>
            <a:off x="3473330" y="1524147"/>
            <a:ext cx="1795549" cy="5663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Zero Crossing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D9CDD2-1943-90EF-8018-6C39F670030E}"/>
              </a:ext>
            </a:extLst>
          </p:cNvPr>
          <p:cNvSpPr/>
          <p:nvPr/>
        </p:nvSpPr>
        <p:spPr>
          <a:xfrm>
            <a:off x="3473333" y="2181150"/>
            <a:ext cx="1795549" cy="5663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Chroma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CBD64A-9F56-0E7D-B5E5-475CCC0B72E6}"/>
              </a:ext>
            </a:extLst>
          </p:cNvPr>
          <p:cNvSpPr/>
          <p:nvPr/>
        </p:nvSpPr>
        <p:spPr>
          <a:xfrm>
            <a:off x="3473333" y="2849860"/>
            <a:ext cx="1795549" cy="5663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MFCC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EEA4FB-C75F-D745-4000-739212535A0E}"/>
              </a:ext>
            </a:extLst>
          </p:cNvPr>
          <p:cNvSpPr/>
          <p:nvPr/>
        </p:nvSpPr>
        <p:spPr>
          <a:xfrm>
            <a:off x="3473332" y="3518570"/>
            <a:ext cx="1795549" cy="5663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RMS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BBF7E0-825F-4C3B-CC62-C4569DF8573E}"/>
              </a:ext>
            </a:extLst>
          </p:cNvPr>
          <p:cNvSpPr/>
          <p:nvPr/>
        </p:nvSpPr>
        <p:spPr>
          <a:xfrm>
            <a:off x="3473331" y="4187280"/>
            <a:ext cx="1795549" cy="5663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err="1"/>
              <a:t>Melspectrogram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863003-7136-2D10-5782-6907C4BE850E}"/>
              </a:ext>
            </a:extLst>
          </p:cNvPr>
          <p:cNvSpPr/>
          <p:nvPr/>
        </p:nvSpPr>
        <p:spPr>
          <a:xfrm>
            <a:off x="2901142" y="1230285"/>
            <a:ext cx="2859577" cy="3682538"/>
          </a:xfrm>
          <a:prstGeom prst="rect">
            <a:avLst/>
          </a:prstGeom>
          <a:noFill/>
          <a:ln w="28575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D212BD6-8BC5-8F22-1E53-E306F978D28D}"/>
              </a:ext>
            </a:extLst>
          </p:cNvPr>
          <p:cNvSpPr/>
          <p:nvPr/>
        </p:nvSpPr>
        <p:spPr>
          <a:xfrm>
            <a:off x="6891316" y="2743935"/>
            <a:ext cx="1795549" cy="7315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162 Features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7658012D-C8E2-34BA-DB30-90D786DDCBF5}"/>
              </a:ext>
            </a:extLst>
          </p:cNvPr>
          <p:cNvSpPr/>
          <p:nvPr/>
        </p:nvSpPr>
        <p:spPr>
          <a:xfrm>
            <a:off x="5924909" y="2918083"/>
            <a:ext cx="816002" cy="458605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1A841C-AF9F-A78A-B65E-92CD4EA22ABA}"/>
              </a:ext>
            </a:extLst>
          </p:cNvPr>
          <p:cNvSpPr/>
          <p:nvPr/>
        </p:nvSpPr>
        <p:spPr>
          <a:xfrm>
            <a:off x="2899756" y="1221972"/>
            <a:ext cx="2869276" cy="2031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>
                <a:solidFill>
                  <a:schemeClr val="tx1"/>
                </a:solidFill>
              </a:rPr>
              <a:t>Transformations</a:t>
            </a:r>
          </a:p>
        </p:txBody>
      </p:sp>
    </p:spTree>
    <p:extLst>
      <p:ext uri="{BB962C8B-B14F-4D97-AF65-F5344CB8AC3E}">
        <p14:creationId xmlns:p14="http://schemas.microsoft.com/office/powerpoint/2010/main" val="2680678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475083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Modeling – Random Forest (Baseline Model)</a:t>
            </a:r>
            <a:endParaRPr lang="en-US" sz="2400" b="0"/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4432B-39BB-8300-1C6B-E2F68A97E727}"/>
              </a:ext>
            </a:extLst>
          </p:cNvPr>
          <p:cNvSpPr/>
          <p:nvPr/>
        </p:nvSpPr>
        <p:spPr>
          <a:xfrm>
            <a:off x="384790" y="4296836"/>
            <a:ext cx="3127497" cy="507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70.66%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56BCAF-A5CE-C83C-9452-A508CEF3B967}"/>
              </a:ext>
            </a:extLst>
          </p:cNvPr>
          <p:cNvSpPr/>
          <p:nvPr/>
        </p:nvSpPr>
        <p:spPr>
          <a:xfrm>
            <a:off x="4128624" y="3762330"/>
            <a:ext cx="4910080" cy="13006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cs typeface="Arial"/>
              </a:rPr>
              <a:t>We chose Random forest model as our baseline and performed Grid Search to get the most 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CE54BBB-C78B-E922-4257-5C81E1E1AF49}"/>
              </a:ext>
            </a:extLst>
          </p:cNvPr>
          <p:cNvSpPr/>
          <p:nvPr/>
        </p:nvSpPr>
        <p:spPr>
          <a:xfrm>
            <a:off x="4128624" y="3762331"/>
            <a:ext cx="1889760" cy="32657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/>
              <a:t>Comments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8CF74F-11D0-F633-728F-4908DE325C00}"/>
              </a:ext>
            </a:extLst>
          </p:cNvPr>
          <p:cNvSpPr/>
          <p:nvPr/>
        </p:nvSpPr>
        <p:spPr>
          <a:xfrm>
            <a:off x="6896598" y="1170341"/>
            <a:ext cx="1866993" cy="21469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69.80%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Precision</a:t>
            </a:r>
            <a:r>
              <a:rPr lang="en-US" i="1">
                <a:solidFill>
                  <a:schemeClr val="tx1"/>
                </a:solidFill>
              </a:rPr>
              <a:t> = 64.79%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Recall</a:t>
            </a:r>
            <a:r>
              <a:rPr lang="en-US" i="1">
                <a:solidFill>
                  <a:schemeClr val="tx1"/>
                </a:solidFill>
              </a:rPr>
              <a:t> = 62.16%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F1 Score </a:t>
            </a:r>
            <a:r>
              <a:rPr lang="en-US" i="1">
                <a:solidFill>
                  <a:schemeClr val="tx1"/>
                </a:solidFill>
              </a:rPr>
              <a:t>= 63.45%</a:t>
            </a:r>
            <a:endParaRPr lang="en-US" i="1">
              <a:solidFill>
                <a:schemeClr val="tx1"/>
              </a:solidFill>
              <a:cs typeface="Arial"/>
            </a:endParaRPr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CAA1093-4E38-54C2-DBC6-117D12C57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0" y="1481630"/>
            <a:ext cx="3544368" cy="2761892"/>
          </a:xfrm>
          <a:prstGeom prst="rect">
            <a:avLst/>
          </a:prstGeom>
        </p:spPr>
      </p:pic>
      <p:pic>
        <p:nvPicPr>
          <p:cNvPr id="6" name="Picture 7" descr="Chart, treemap chart&#10;&#10;Description automatically generated">
            <a:extLst>
              <a:ext uri="{FF2B5EF4-FFF2-40B4-BE49-F238E27FC236}">
                <a16:creationId xmlns:a16="http://schemas.microsoft.com/office/drawing/2014/main" id="{A6DF9A6C-D490-FC04-DFFD-0E44BF0601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9750" y="1521313"/>
            <a:ext cx="2743200" cy="20955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ED994E1-F767-C5D3-EFE5-93CC622CF44E}"/>
              </a:ext>
            </a:extLst>
          </p:cNvPr>
          <p:cNvCxnSpPr>
            <a:cxnSpLocks/>
          </p:cNvCxnSpPr>
          <p:nvPr/>
        </p:nvCxnSpPr>
        <p:spPr>
          <a:xfrm flipH="1">
            <a:off x="3670476" y="1261888"/>
            <a:ext cx="15080" cy="38010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C9D9D1B-CF8E-E3F6-465C-2BED3B6DFC84}"/>
              </a:ext>
            </a:extLst>
          </p:cNvPr>
          <p:cNvSpPr/>
          <p:nvPr/>
        </p:nvSpPr>
        <p:spPr>
          <a:xfrm>
            <a:off x="927398" y="1206682"/>
            <a:ext cx="1803052" cy="1681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5 Classes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444AF7-24E4-DB49-3E9B-3C28809B1CA3}"/>
              </a:ext>
            </a:extLst>
          </p:cNvPr>
          <p:cNvSpPr/>
          <p:nvPr/>
        </p:nvSpPr>
        <p:spPr>
          <a:xfrm>
            <a:off x="4385783" y="1206682"/>
            <a:ext cx="1803052" cy="168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2801921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187508" y="138946"/>
            <a:ext cx="8857621" cy="1124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>
                <a:solidFill>
                  <a:srgbClr val="B25403"/>
                </a:solidFill>
              </a:rPr>
              <a:t>Modeling – Random Forest (Baseline Model) - UpSampled Training Data</a:t>
            </a:r>
            <a:endParaRPr lang="en-US" b="0"/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4432B-39BB-8300-1C6B-E2F68A97E727}"/>
              </a:ext>
            </a:extLst>
          </p:cNvPr>
          <p:cNvSpPr/>
          <p:nvPr/>
        </p:nvSpPr>
        <p:spPr>
          <a:xfrm>
            <a:off x="384790" y="4296836"/>
            <a:ext cx="3127497" cy="507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76.07%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56BCAF-A5CE-C83C-9452-A508CEF3B967}"/>
              </a:ext>
            </a:extLst>
          </p:cNvPr>
          <p:cNvSpPr/>
          <p:nvPr/>
        </p:nvSpPr>
        <p:spPr>
          <a:xfrm>
            <a:off x="4065821" y="3762330"/>
            <a:ext cx="4972883" cy="13006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chemeClr val="tx1"/>
              </a:solidFill>
              <a:cs typeface="Arial"/>
            </a:endParaRPr>
          </a:p>
          <a:p>
            <a:pPr algn="ctr"/>
            <a:r>
              <a:rPr lang="en-US" err="1">
                <a:solidFill>
                  <a:schemeClr val="tx1"/>
                </a:solidFill>
                <a:cs typeface="Arial"/>
              </a:rPr>
              <a:t>UpSampling</a:t>
            </a:r>
            <a:r>
              <a:rPr lang="en-US">
                <a:solidFill>
                  <a:schemeClr val="tx1"/>
                </a:solidFill>
                <a:cs typeface="Arial"/>
              </a:rPr>
              <a:t> is done using resample library to remove class imbalance. Max entries in class = 854, Min entries in a class = 42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CE54BBB-C78B-E922-4257-5C81E1E1AF49}"/>
              </a:ext>
            </a:extLst>
          </p:cNvPr>
          <p:cNvSpPr/>
          <p:nvPr/>
        </p:nvSpPr>
        <p:spPr>
          <a:xfrm>
            <a:off x="4065822" y="3762331"/>
            <a:ext cx="1889760" cy="32657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/>
              <a:t>Comments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8CF74F-11D0-F633-728F-4908DE325C00}"/>
              </a:ext>
            </a:extLst>
          </p:cNvPr>
          <p:cNvSpPr/>
          <p:nvPr/>
        </p:nvSpPr>
        <p:spPr>
          <a:xfrm>
            <a:off x="6896598" y="1170341"/>
            <a:ext cx="1866993" cy="21469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78.63%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Precision</a:t>
            </a:r>
            <a:r>
              <a:rPr lang="en-US" i="1">
                <a:solidFill>
                  <a:schemeClr val="tx1"/>
                </a:solidFill>
              </a:rPr>
              <a:t> = 80.31%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Recall</a:t>
            </a:r>
            <a:r>
              <a:rPr lang="en-US" i="1">
                <a:solidFill>
                  <a:schemeClr val="tx1"/>
                </a:solidFill>
              </a:rPr>
              <a:t> = 67.11%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F1 Score </a:t>
            </a:r>
            <a:r>
              <a:rPr lang="en-US" i="1">
                <a:solidFill>
                  <a:schemeClr val="tx1"/>
                </a:solidFill>
              </a:rPr>
              <a:t>= 73.12%</a:t>
            </a:r>
            <a:endParaRPr lang="en-US" i="1">
              <a:solidFill>
                <a:schemeClr val="tx1"/>
              </a:solidFill>
              <a:cs typeface="Arial"/>
            </a:endParaRPr>
          </a:p>
        </p:txBody>
      </p:sp>
      <p:pic>
        <p:nvPicPr>
          <p:cNvPr id="8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83556340-CF35-70BD-EF5F-229698487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79" y="1481630"/>
            <a:ext cx="3549709" cy="2761893"/>
          </a:xfrm>
          <a:prstGeom prst="rect">
            <a:avLst/>
          </a:prstGeom>
        </p:spPr>
      </p:pic>
      <p:pic>
        <p:nvPicPr>
          <p:cNvPr id="9" name="Picture 9" descr="Chart, treemap chart&#10;&#10;Description automatically generated">
            <a:extLst>
              <a:ext uri="{FF2B5EF4-FFF2-40B4-BE49-F238E27FC236}">
                <a16:creationId xmlns:a16="http://schemas.microsoft.com/office/drawing/2014/main" id="{441DA2A0-607C-A7C5-8E31-C09553BC3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227" y="1483064"/>
            <a:ext cx="2743200" cy="2096727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0744473-1331-F7DE-6A9B-CB04522980FF}"/>
              </a:ext>
            </a:extLst>
          </p:cNvPr>
          <p:cNvCxnSpPr>
            <a:cxnSpLocks/>
          </p:cNvCxnSpPr>
          <p:nvPr/>
        </p:nvCxnSpPr>
        <p:spPr>
          <a:xfrm>
            <a:off x="3685556" y="1261888"/>
            <a:ext cx="16321" cy="38010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D55DE682-A9F0-63DF-54A1-F97CE6F06E69}"/>
              </a:ext>
            </a:extLst>
          </p:cNvPr>
          <p:cNvSpPr/>
          <p:nvPr/>
        </p:nvSpPr>
        <p:spPr>
          <a:xfrm>
            <a:off x="990200" y="1200402"/>
            <a:ext cx="1803052" cy="1681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5 Classes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145ADD5-2152-C05A-E96D-4375581EB47A}"/>
              </a:ext>
            </a:extLst>
          </p:cNvPr>
          <p:cNvSpPr/>
          <p:nvPr/>
        </p:nvSpPr>
        <p:spPr>
          <a:xfrm>
            <a:off x="4373222" y="1200402"/>
            <a:ext cx="1803052" cy="168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670328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DAFEB19-DAF1-C598-AE5A-B8E267269958}"/>
              </a:ext>
            </a:extLst>
          </p:cNvPr>
          <p:cNvSpPr txBox="1">
            <a:spLocks/>
          </p:cNvSpPr>
          <p:nvPr/>
        </p:nvSpPr>
        <p:spPr>
          <a:xfrm>
            <a:off x="313112" y="431122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Modeling – </a:t>
            </a:r>
            <a:r>
              <a:rPr lang="en-US" sz="2400" err="1">
                <a:solidFill>
                  <a:srgbClr val="B25403"/>
                </a:solidFill>
              </a:rPr>
              <a:t>LightGBM</a:t>
            </a:r>
            <a:endParaRPr lang="en-US" sz="2400" b="0" err="1"/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4432B-39BB-8300-1C6B-E2F68A97E727}"/>
              </a:ext>
            </a:extLst>
          </p:cNvPr>
          <p:cNvSpPr/>
          <p:nvPr/>
        </p:nvSpPr>
        <p:spPr>
          <a:xfrm>
            <a:off x="384790" y="4296836"/>
            <a:ext cx="3127497" cy="507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69.52%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56BCAF-A5CE-C83C-9452-A508CEF3B967}"/>
              </a:ext>
            </a:extLst>
          </p:cNvPr>
          <p:cNvSpPr/>
          <p:nvPr/>
        </p:nvSpPr>
        <p:spPr>
          <a:xfrm>
            <a:off x="3927657" y="3649287"/>
            <a:ext cx="5111047" cy="141367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cs typeface="Arial"/>
              </a:rPr>
              <a:t>Performs bad with higher number of </a:t>
            </a:r>
            <a:r>
              <a:rPr lang="en-US" err="1">
                <a:solidFill>
                  <a:schemeClr val="tx1"/>
                </a:solidFill>
                <a:cs typeface="Arial"/>
              </a:rPr>
              <a:t>classes,but</a:t>
            </a:r>
            <a:r>
              <a:rPr lang="en-US">
                <a:solidFill>
                  <a:schemeClr val="tx1"/>
                </a:solidFill>
                <a:cs typeface="Arial"/>
              </a:rPr>
              <a:t> performs better than the baseline model when the classes are less.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CE54BBB-C78B-E922-4257-5C81E1E1AF49}"/>
              </a:ext>
            </a:extLst>
          </p:cNvPr>
          <p:cNvSpPr/>
          <p:nvPr/>
        </p:nvSpPr>
        <p:spPr>
          <a:xfrm>
            <a:off x="3927657" y="3649287"/>
            <a:ext cx="1889760" cy="32657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/>
              <a:t>Comments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8CF74F-11D0-F633-728F-4908DE325C00}"/>
              </a:ext>
            </a:extLst>
          </p:cNvPr>
          <p:cNvSpPr/>
          <p:nvPr/>
        </p:nvSpPr>
        <p:spPr>
          <a:xfrm>
            <a:off x="6896598" y="1170341"/>
            <a:ext cx="1866993" cy="21469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73.50%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Precision</a:t>
            </a:r>
            <a:r>
              <a:rPr lang="en-US" i="1">
                <a:solidFill>
                  <a:schemeClr val="tx1"/>
                </a:solidFill>
              </a:rPr>
              <a:t> = 73.11%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Recall</a:t>
            </a:r>
            <a:r>
              <a:rPr lang="en-US" i="1">
                <a:solidFill>
                  <a:schemeClr val="tx1"/>
                </a:solidFill>
              </a:rPr>
              <a:t> = 58.78%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F1 Score </a:t>
            </a:r>
            <a:r>
              <a:rPr lang="en-US" i="1">
                <a:solidFill>
                  <a:schemeClr val="tx1"/>
                </a:solidFill>
              </a:rPr>
              <a:t>= 65.17%</a:t>
            </a:r>
            <a:endParaRPr lang="en-US" i="1">
              <a:solidFill>
                <a:schemeClr val="tx1"/>
              </a:solidFill>
              <a:cs typeface="Arial"/>
            </a:endParaRPr>
          </a:p>
        </p:txBody>
      </p:sp>
      <p:pic>
        <p:nvPicPr>
          <p:cNvPr id="10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4349EA3-6F68-CBD1-DCB2-AC51B89B4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" y="1485906"/>
            <a:ext cx="3549709" cy="2721297"/>
          </a:xfrm>
          <a:prstGeom prst="rect">
            <a:avLst/>
          </a:prstGeom>
        </p:spPr>
      </p:pic>
      <p:pic>
        <p:nvPicPr>
          <p:cNvPr id="11" name="Picture 11" descr="Chart, treemap chart&#10;&#10;Description automatically generated">
            <a:extLst>
              <a:ext uri="{FF2B5EF4-FFF2-40B4-BE49-F238E27FC236}">
                <a16:creationId xmlns:a16="http://schemas.microsoft.com/office/drawing/2014/main" id="{7F43CF6A-9A82-5625-80F4-F699D3996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5826" y="1531120"/>
            <a:ext cx="2743200" cy="207785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2C6F573-3B65-F461-7574-2EE0BDB1674B}"/>
              </a:ext>
            </a:extLst>
          </p:cNvPr>
          <p:cNvCxnSpPr>
            <a:cxnSpLocks/>
          </p:cNvCxnSpPr>
          <p:nvPr/>
        </p:nvCxnSpPr>
        <p:spPr>
          <a:xfrm flipH="1">
            <a:off x="3670476" y="1261888"/>
            <a:ext cx="15080" cy="38010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66483FD8-E0D2-9A4A-095A-C13DE4742A27}"/>
              </a:ext>
            </a:extLst>
          </p:cNvPr>
          <p:cNvSpPr/>
          <p:nvPr/>
        </p:nvSpPr>
        <p:spPr>
          <a:xfrm>
            <a:off x="927398" y="1200402"/>
            <a:ext cx="1803052" cy="1681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5 Classes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30327D-0EB5-3BD2-582A-32B2AD08DF6B}"/>
              </a:ext>
            </a:extLst>
          </p:cNvPr>
          <p:cNvSpPr/>
          <p:nvPr/>
        </p:nvSpPr>
        <p:spPr>
          <a:xfrm>
            <a:off x="4429744" y="1200402"/>
            <a:ext cx="1803052" cy="168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4551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DAFEB19-DAF1-C598-AE5A-B8E267269958}"/>
              </a:ext>
            </a:extLst>
          </p:cNvPr>
          <p:cNvSpPr txBox="1">
            <a:spLocks/>
          </p:cNvSpPr>
          <p:nvPr/>
        </p:nvSpPr>
        <p:spPr>
          <a:xfrm>
            <a:off x="313112" y="431122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Modeling – </a:t>
            </a:r>
            <a:r>
              <a:rPr lang="en-US" sz="2400" err="1">
                <a:solidFill>
                  <a:srgbClr val="B25403"/>
                </a:solidFill>
              </a:rPr>
              <a:t>LightGBM</a:t>
            </a:r>
            <a:r>
              <a:rPr lang="en-US" sz="2400">
                <a:solidFill>
                  <a:srgbClr val="B25403"/>
                </a:solidFill>
              </a:rPr>
              <a:t> – </a:t>
            </a:r>
            <a:r>
              <a:rPr lang="en-US" sz="2400" err="1">
                <a:solidFill>
                  <a:srgbClr val="B25403"/>
                </a:solidFill>
              </a:rPr>
              <a:t>UpSampled</a:t>
            </a:r>
            <a:r>
              <a:rPr lang="en-US" sz="2400">
                <a:solidFill>
                  <a:srgbClr val="B25403"/>
                </a:solidFill>
              </a:rPr>
              <a:t> Training Data</a:t>
            </a:r>
            <a:endParaRPr lang="en-US" sz="2400" b="0" err="1"/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4432B-39BB-8300-1C6B-E2F68A97E727}"/>
              </a:ext>
            </a:extLst>
          </p:cNvPr>
          <p:cNvSpPr/>
          <p:nvPr/>
        </p:nvSpPr>
        <p:spPr>
          <a:xfrm>
            <a:off x="384790" y="4296836"/>
            <a:ext cx="3127497" cy="507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80.34%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56BCAF-A5CE-C83C-9452-A508CEF3B967}"/>
              </a:ext>
            </a:extLst>
          </p:cNvPr>
          <p:cNvSpPr/>
          <p:nvPr/>
        </p:nvSpPr>
        <p:spPr>
          <a:xfrm>
            <a:off x="4028140" y="3724649"/>
            <a:ext cx="5010564" cy="133831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chemeClr val="tx1"/>
              </a:solidFill>
              <a:cs typeface="Arial"/>
            </a:endParaRPr>
          </a:p>
          <a:p>
            <a:pPr algn="ctr"/>
            <a:endParaRPr lang="en-US">
              <a:solidFill>
                <a:schemeClr val="tx1"/>
              </a:solidFill>
              <a:cs typeface="Arial"/>
            </a:endParaRPr>
          </a:p>
          <a:p>
            <a:pPr algn="ctr"/>
            <a:r>
              <a:rPr lang="en-US">
                <a:solidFill>
                  <a:schemeClr val="tx1"/>
                </a:solidFill>
                <a:cs typeface="Arial"/>
              </a:rPr>
              <a:t>Comparing with the </a:t>
            </a:r>
            <a:r>
              <a:rPr lang="en-US" err="1">
                <a:solidFill>
                  <a:schemeClr val="tx1"/>
                </a:solidFill>
                <a:cs typeface="Arial"/>
              </a:rPr>
              <a:t>UpSampled</a:t>
            </a:r>
            <a:r>
              <a:rPr lang="en-US">
                <a:solidFill>
                  <a:schemeClr val="tx1"/>
                </a:solidFill>
                <a:cs typeface="Arial"/>
              </a:rPr>
              <a:t> baseline model, the performance is quite better. Also, we can see that after </a:t>
            </a:r>
            <a:r>
              <a:rPr lang="en-US" err="1">
                <a:solidFill>
                  <a:schemeClr val="tx1"/>
                </a:solidFill>
                <a:cs typeface="Arial"/>
              </a:rPr>
              <a:t>UpSampling</a:t>
            </a:r>
            <a:r>
              <a:rPr lang="en-US">
                <a:solidFill>
                  <a:schemeClr val="tx1"/>
                </a:solidFill>
                <a:cs typeface="Arial"/>
              </a:rPr>
              <a:t>, the performance for </a:t>
            </a:r>
            <a:r>
              <a:rPr lang="en-US" err="1">
                <a:solidFill>
                  <a:schemeClr val="tx1"/>
                </a:solidFill>
                <a:cs typeface="Arial"/>
              </a:rPr>
              <a:t>lightGBM</a:t>
            </a:r>
            <a:r>
              <a:rPr lang="en-US">
                <a:solidFill>
                  <a:schemeClr val="tx1"/>
                </a:solidFill>
                <a:cs typeface="Arial"/>
              </a:rPr>
              <a:t> is similar irrespective of the number of classes.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CE54BBB-C78B-E922-4257-5C81E1E1AF49}"/>
              </a:ext>
            </a:extLst>
          </p:cNvPr>
          <p:cNvSpPr/>
          <p:nvPr/>
        </p:nvSpPr>
        <p:spPr>
          <a:xfrm>
            <a:off x="4028141" y="3724650"/>
            <a:ext cx="1889760" cy="32657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/>
              <a:t>Comments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8CF74F-11D0-F633-728F-4908DE325C00}"/>
              </a:ext>
            </a:extLst>
          </p:cNvPr>
          <p:cNvSpPr/>
          <p:nvPr/>
        </p:nvSpPr>
        <p:spPr>
          <a:xfrm>
            <a:off x="6896598" y="1170341"/>
            <a:ext cx="1866993" cy="21469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81.20%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Precision</a:t>
            </a:r>
            <a:r>
              <a:rPr lang="en-US" i="1">
                <a:solidFill>
                  <a:schemeClr val="tx1"/>
                </a:solidFill>
              </a:rPr>
              <a:t> = 89.81%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Recall</a:t>
            </a:r>
            <a:r>
              <a:rPr lang="en-US" i="1">
                <a:solidFill>
                  <a:schemeClr val="tx1"/>
                </a:solidFill>
              </a:rPr>
              <a:t> = 63.82%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F1 Score </a:t>
            </a:r>
            <a:r>
              <a:rPr lang="en-US" i="1">
                <a:solidFill>
                  <a:schemeClr val="tx1"/>
                </a:solidFill>
              </a:rPr>
              <a:t>= 74.62%</a:t>
            </a:r>
            <a:endParaRPr lang="en-US" i="1">
              <a:solidFill>
                <a:schemeClr val="tx1"/>
              </a:solidFill>
              <a:cs typeface="Arial"/>
            </a:endParaRP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BC77D69-5F42-F9FA-35D0-D942456D9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3" y="1542344"/>
            <a:ext cx="3555050" cy="2710781"/>
          </a:xfrm>
          <a:prstGeom prst="rect">
            <a:avLst/>
          </a:prstGeom>
        </p:spPr>
      </p:pic>
      <p:pic>
        <p:nvPicPr>
          <p:cNvPr id="5" name="Picture 5" descr="Chart, treemap chart&#10;&#10;Description automatically generated">
            <a:extLst>
              <a:ext uri="{FF2B5EF4-FFF2-40B4-BE49-F238E27FC236}">
                <a16:creationId xmlns:a16="http://schemas.microsoft.com/office/drawing/2014/main" id="{06EDE2BF-F088-D4AB-3387-F88C045486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1187" y="1544458"/>
            <a:ext cx="2743200" cy="2086984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0FB9FFF-D093-9B2F-8FEF-A54C6B092731}"/>
              </a:ext>
            </a:extLst>
          </p:cNvPr>
          <p:cNvCxnSpPr>
            <a:cxnSpLocks/>
          </p:cNvCxnSpPr>
          <p:nvPr/>
        </p:nvCxnSpPr>
        <p:spPr>
          <a:xfrm flipH="1">
            <a:off x="3670476" y="1261888"/>
            <a:ext cx="15080" cy="38010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98172491-691A-0AD8-0809-EABE3766EE95}"/>
              </a:ext>
            </a:extLst>
          </p:cNvPr>
          <p:cNvSpPr/>
          <p:nvPr/>
        </p:nvSpPr>
        <p:spPr>
          <a:xfrm>
            <a:off x="965079" y="1263204"/>
            <a:ext cx="1803052" cy="1681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5 Classes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AA0A80-26D7-9901-BDEB-B78BB3570E1D}"/>
              </a:ext>
            </a:extLst>
          </p:cNvPr>
          <p:cNvSpPr/>
          <p:nvPr/>
        </p:nvSpPr>
        <p:spPr>
          <a:xfrm>
            <a:off x="4429744" y="1263204"/>
            <a:ext cx="1803052" cy="168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2071925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25672" y="481363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Modeling – </a:t>
            </a:r>
            <a:r>
              <a:rPr lang="en-US" sz="2400" err="1">
                <a:solidFill>
                  <a:srgbClr val="B25403"/>
                </a:solidFill>
              </a:rPr>
              <a:t>CatBoost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CED86B-00E8-8511-1CEE-1E694F7E1395}"/>
              </a:ext>
            </a:extLst>
          </p:cNvPr>
          <p:cNvSpPr/>
          <p:nvPr/>
        </p:nvSpPr>
        <p:spPr>
          <a:xfrm>
            <a:off x="384790" y="4296836"/>
            <a:ext cx="3127497" cy="507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70.94%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CF14C2-F54F-5598-9FD5-F1FED240EB33}"/>
              </a:ext>
            </a:extLst>
          </p:cNvPr>
          <p:cNvSpPr/>
          <p:nvPr/>
        </p:nvSpPr>
        <p:spPr>
          <a:xfrm>
            <a:off x="4229107" y="3812572"/>
            <a:ext cx="4809597" cy="125039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chemeClr val="tx1"/>
              </a:solidFill>
              <a:cs typeface="Arial"/>
            </a:endParaRPr>
          </a:p>
          <a:p>
            <a:pPr algn="ctr"/>
            <a:endParaRPr lang="en-US">
              <a:solidFill>
                <a:schemeClr val="tx1"/>
              </a:solidFill>
              <a:cs typeface="Arial"/>
            </a:endParaRPr>
          </a:p>
          <a:p>
            <a:pPr algn="ctr"/>
            <a:r>
              <a:rPr lang="en-US">
                <a:solidFill>
                  <a:schemeClr val="tx1"/>
                </a:solidFill>
                <a:cs typeface="Arial"/>
              </a:rPr>
              <a:t>This Model did not perform as well as </a:t>
            </a:r>
            <a:r>
              <a:rPr lang="en-US" err="1">
                <a:solidFill>
                  <a:schemeClr val="tx1"/>
                </a:solidFill>
                <a:cs typeface="Arial"/>
              </a:rPr>
              <a:t>LightGBM</a:t>
            </a:r>
            <a:r>
              <a:rPr lang="en-US">
                <a:solidFill>
                  <a:schemeClr val="tx1"/>
                </a:solidFill>
                <a:cs typeface="Arial"/>
              </a:rPr>
              <a:t> as expected but fared well as compared to the Baseline Model. This took the most time to train after CNN.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B66162-8B7C-8300-0793-34C944A44B22}"/>
              </a:ext>
            </a:extLst>
          </p:cNvPr>
          <p:cNvSpPr/>
          <p:nvPr/>
        </p:nvSpPr>
        <p:spPr>
          <a:xfrm>
            <a:off x="4229108" y="3850254"/>
            <a:ext cx="1889760" cy="32657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/>
              <a:t>Comments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A1FF8D-F27F-A5CB-DDF4-629CF08E1D13}"/>
              </a:ext>
            </a:extLst>
          </p:cNvPr>
          <p:cNvSpPr/>
          <p:nvPr/>
        </p:nvSpPr>
        <p:spPr>
          <a:xfrm>
            <a:off x="6896598" y="1170341"/>
            <a:ext cx="1866993" cy="21469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73.79%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Precision</a:t>
            </a:r>
            <a:r>
              <a:rPr lang="en-US" i="1">
                <a:solidFill>
                  <a:schemeClr val="tx1"/>
                </a:solidFill>
              </a:rPr>
              <a:t> = 75%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Recall</a:t>
            </a:r>
            <a:r>
              <a:rPr lang="en-US" i="1">
                <a:solidFill>
                  <a:schemeClr val="tx1"/>
                </a:solidFill>
              </a:rPr>
              <a:t> = 56.76%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F1 Score </a:t>
            </a:r>
            <a:r>
              <a:rPr lang="en-US" i="1">
                <a:solidFill>
                  <a:schemeClr val="tx1"/>
                </a:solidFill>
              </a:rPr>
              <a:t>= 64.62%</a:t>
            </a:r>
            <a:endParaRPr lang="en-US" i="1">
              <a:solidFill>
                <a:schemeClr val="tx1"/>
              </a:solidFill>
              <a:cs typeface="Arial"/>
            </a:endParaRPr>
          </a:p>
        </p:txBody>
      </p:sp>
      <p:pic>
        <p:nvPicPr>
          <p:cNvPr id="16" name="Picture 1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F7F77A-A762-0BEA-A34A-2CE2D5CE6C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" y="1482796"/>
            <a:ext cx="3661872" cy="2768367"/>
          </a:xfrm>
          <a:prstGeom prst="rect">
            <a:avLst/>
          </a:prstGeom>
        </p:spPr>
      </p:pic>
      <p:pic>
        <p:nvPicPr>
          <p:cNvPr id="17" name="Picture 17" descr="Chart, treemap chart&#10;&#10;Description automatically generated">
            <a:extLst>
              <a:ext uri="{FF2B5EF4-FFF2-40B4-BE49-F238E27FC236}">
                <a16:creationId xmlns:a16="http://schemas.microsoft.com/office/drawing/2014/main" id="{0D4E2615-07B8-3B90-C76B-0F019D48D1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0994" y="1480934"/>
            <a:ext cx="2743200" cy="2067059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54EC09-5BA0-ACCA-3E7A-E53CC746FF2E}"/>
              </a:ext>
            </a:extLst>
          </p:cNvPr>
          <p:cNvCxnSpPr>
            <a:cxnSpLocks/>
          </p:cNvCxnSpPr>
          <p:nvPr/>
        </p:nvCxnSpPr>
        <p:spPr>
          <a:xfrm flipH="1">
            <a:off x="3934245" y="1287009"/>
            <a:ext cx="15080" cy="38010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E635EF30-BFC5-3AE8-DEAE-5FE5EF8565E4}"/>
              </a:ext>
            </a:extLst>
          </p:cNvPr>
          <p:cNvSpPr/>
          <p:nvPr/>
        </p:nvSpPr>
        <p:spPr>
          <a:xfrm>
            <a:off x="1096964" y="1200402"/>
            <a:ext cx="1803052" cy="1681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5 Classes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62E03FF-15E2-550B-4FB6-40D91F758437}"/>
              </a:ext>
            </a:extLst>
          </p:cNvPr>
          <p:cNvSpPr/>
          <p:nvPr/>
        </p:nvSpPr>
        <p:spPr>
          <a:xfrm>
            <a:off x="4574189" y="1169001"/>
            <a:ext cx="1803052" cy="168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3314646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431122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Modeling – </a:t>
            </a:r>
            <a:r>
              <a:rPr lang="en-US" sz="2400" err="1">
                <a:solidFill>
                  <a:srgbClr val="B25403"/>
                </a:solidFill>
              </a:rPr>
              <a:t>CatBoost</a:t>
            </a:r>
            <a:r>
              <a:rPr lang="en-US" sz="2400">
                <a:solidFill>
                  <a:srgbClr val="B25403"/>
                </a:solidFill>
              </a:rPr>
              <a:t> – </a:t>
            </a:r>
            <a:r>
              <a:rPr lang="en-US" sz="2400" err="1">
                <a:solidFill>
                  <a:srgbClr val="B25403"/>
                </a:solidFill>
              </a:rPr>
              <a:t>UpSampled</a:t>
            </a:r>
            <a:r>
              <a:rPr lang="en-US" sz="2400">
                <a:solidFill>
                  <a:srgbClr val="B25403"/>
                </a:solidFill>
              </a:rPr>
              <a:t> Training Data</a:t>
            </a:r>
            <a:endParaRPr lang="en-US">
              <a:solidFill>
                <a:srgbClr val="B25403"/>
              </a:solidFill>
            </a:endParaRPr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CED86B-00E8-8511-1CEE-1E694F7E1395}"/>
              </a:ext>
            </a:extLst>
          </p:cNvPr>
          <p:cNvSpPr/>
          <p:nvPr/>
        </p:nvSpPr>
        <p:spPr>
          <a:xfrm>
            <a:off x="384790" y="4296836"/>
            <a:ext cx="3127497" cy="507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39.89%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CF14C2-F54F-5598-9FD5-F1FED240EB33}"/>
              </a:ext>
            </a:extLst>
          </p:cNvPr>
          <p:cNvSpPr/>
          <p:nvPr/>
        </p:nvSpPr>
        <p:spPr>
          <a:xfrm>
            <a:off x="3977898" y="3762330"/>
            <a:ext cx="5060806" cy="13006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err="1">
                <a:solidFill>
                  <a:schemeClr val="tx1"/>
                </a:solidFill>
                <a:cs typeface="Arial"/>
              </a:rPr>
              <a:t>UpSampling</a:t>
            </a:r>
            <a:r>
              <a:rPr lang="en-US">
                <a:solidFill>
                  <a:schemeClr val="tx1"/>
                </a:solidFill>
                <a:cs typeface="Arial"/>
              </a:rPr>
              <a:t> degraded the performance.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B66162-8B7C-8300-0793-34C944A44B22}"/>
              </a:ext>
            </a:extLst>
          </p:cNvPr>
          <p:cNvSpPr/>
          <p:nvPr/>
        </p:nvSpPr>
        <p:spPr>
          <a:xfrm>
            <a:off x="3977899" y="3762331"/>
            <a:ext cx="1889760" cy="32657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/>
              <a:t>Comments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A1FF8D-F27F-A5CB-DDF4-629CF08E1D13}"/>
              </a:ext>
            </a:extLst>
          </p:cNvPr>
          <p:cNvSpPr/>
          <p:nvPr/>
        </p:nvSpPr>
        <p:spPr>
          <a:xfrm>
            <a:off x="6896598" y="1170341"/>
            <a:ext cx="1866993" cy="21469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51.28%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Precision</a:t>
            </a:r>
            <a:r>
              <a:rPr lang="en-US" i="1">
                <a:solidFill>
                  <a:schemeClr val="tx1"/>
                </a:solidFill>
              </a:rPr>
              <a:t> = 46.42%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Recall</a:t>
            </a:r>
            <a:r>
              <a:rPr lang="en-US" i="1">
                <a:solidFill>
                  <a:schemeClr val="tx1"/>
                </a:solidFill>
              </a:rPr>
              <a:t> = 80.92%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F1 Score </a:t>
            </a:r>
            <a:r>
              <a:rPr lang="en-US" i="1">
                <a:solidFill>
                  <a:schemeClr val="tx1"/>
                </a:solidFill>
              </a:rPr>
              <a:t>= 58.99%</a:t>
            </a:r>
            <a:endParaRPr lang="en-US" i="1">
              <a:solidFill>
                <a:schemeClr val="tx1"/>
              </a:solidFill>
              <a:cs typeface="Arial"/>
            </a:endParaRPr>
          </a:p>
        </p:txBody>
      </p:sp>
      <p:pic>
        <p:nvPicPr>
          <p:cNvPr id="3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CCEC6DC-FDD3-E3E6-063C-D08946BC2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78" y="1531997"/>
            <a:ext cx="3498587" cy="2639501"/>
          </a:xfrm>
          <a:prstGeom prst="rect">
            <a:avLst/>
          </a:prstGeom>
        </p:spPr>
      </p:pic>
      <p:pic>
        <p:nvPicPr>
          <p:cNvPr id="6" name="Picture 7" descr="Chart, treemap chart&#10;&#10;Description automatically generated">
            <a:extLst>
              <a:ext uri="{FF2B5EF4-FFF2-40B4-BE49-F238E27FC236}">
                <a16:creationId xmlns:a16="http://schemas.microsoft.com/office/drawing/2014/main" id="{2256496F-BB07-4126-01DC-FC47B0CBF3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3337" y="1536384"/>
            <a:ext cx="2743200" cy="206920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788A22F-802B-D652-911B-9C7B9A01C023}"/>
              </a:ext>
            </a:extLst>
          </p:cNvPr>
          <p:cNvCxnSpPr>
            <a:cxnSpLocks/>
          </p:cNvCxnSpPr>
          <p:nvPr/>
        </p:nvCxnSpPr>
        <p:spPr>
          <a:xfrm flipH="1">
            <a:off x="3670476" y="1261888"/>
            <a:ext cx="15080" cy="38010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AD3D5DB-784A-9684-BB13-9180788D0ECD}"/>
              </a:ext>
            </a:extLst>
          </p:cNvPr>
          <p:cNvSpPr/>
          <p:nvPr/>
        </p:nvSpPr>
        <p:spPr>
          <a:xfrm>
            <a:off x="965079" y="1263204"/>
            <a:ext cx="1803052" cy="1681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5 Classes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2CC047-C527-5C98-DDAF-85DBAEDA2E4E}"/>
              </a:ext>
            </a:extLst>
          </p:cNvPr>
          <p:cNvSpPr/>
          <p:nvPr/>
        </p:nvSpPr>
        <p:spPr>
          <a:xfrm>
            <a:off x="4429744" y="1263204"/>
            <a:ext cx="1803052" cy="168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2861566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431122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Modeling – CNN (1D)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4432B-39BB-8300-1C6B-E2F68A97E727}"/>
              </a:ext>
            </a:extLst>
          </p:cNvPr>
          <p:cNvSpPr/>
          <p:nvPr/>
        </p:nvSpPr>
        <p:spPr>
          <a:xfrm>
            <a:off x="384790" y="4296836"/>
            <a:ext cx="3127497" cy="507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72.36%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56BCAF-A5CE-C83C-9452-A508CEF3B967}"/>
              </a:ext>
            </a:extLst>
          </p:cNvPr>
          <p:cNvSpPr/>
          <p:nvPr/>
        </p:nvSpPr>
        <p:spPr>
          <a:xfrm>
            <a:off x="4028140" y="3749770"/>
            <a:ext cx="5010564" cy="13131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cs typeface="Arial"/>
              </a:rPr>
              <a:t>The CNN model is made up of 6 layers of '</a:t>
            </a:r>
            <a:r>
              <a:rPr lang="en-US" err="1">
                <a:solidFill>
                  <a:schemeClr val="tx1"/>
                </a:solidFill>
                <a:cs typeface="Arial"/>
              </a:rPr>
              <a:t>ReLU</a:t>
            </a:r>
            <a:r>
              <a:rPr lang="en-US">
                <a:solidFill>
                  <a:schemeClr val="tx1"/>
                </a:solidFill>
                <a:cs typeface="Arial"/>
              </a:rPr>
              <a:t>' Activation Functions and a '</a:t>
            </a:r>
            <a:r>
              <a:rPr lang="en-US" err="1">
                <a:solidFill>
                  <a:schemeClr val="tx1"/>
                </a:solidFill>
                <a:cs typeface="Arial"/>
              </a:rPr>
              <a:t>Softmax</a:t>
            </a:r>
            <a:r>
              <a:rPr lang="en-US">
                <a:solidFill>
                  <a:schemeClr val="tx1"/>
                </a:solidFill>
                <a:cs typeface="Arial"/>
              </a:rPr>
              <a:t>' Activation in the final layer.</a:t>
            </a:r>
            <a:endParaRPr lang="en-US" err="1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CE54BBB-C78B-E922-4257-5C81E1E1AF49}"/>
              </a:ext>
            </a:extLst>
          </p:cNvPr>
          <p:cNvSpPr/>
          <p:nvPr/>
        </p:nvSpPr>
        <p:spPr>
          <a:xfrm>
            <a:off x="4028141" y="3749771"/>
            <a:ext cx="1889760" cy="32657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/>
              <a:t>Comments</a:t>
            </a:r>
          </a:p>
        </p:txBody>
      </p:sp>
      <p:pic>
        <p:nvPicPr>
          <p:cNvPr id="21" name="Picture 2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99F05DD-77AB-A936-D7E5-BEC103DF9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39" y="1480993"/>
            <a:ext cx="3487384" cy="2764578"/>
          </a:xfrm>
          <a:prstGeom prst="rect">
            <a:avLst/>
          </a:prstGeom>
        </p:spPr>
      </p:pic>
      <p:pic>
        <p:nvPicPr>
          <p:cNvPr id="22" name="Picture 22" descr="Chart, treemap chart&#10;&#10;Description automatically generated">
            <a:extLst>
              <a:ext uri="{FF2B5EF4-FFF2-40B4-BE49-F238E27FC236}">
                <a16:creationId xmlns:a16="http://schemas.microsoft.com/office/drawing/2014/main" id="{178570A8-2F6C-7135-F27E-64165295CB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1342" y="1438821"/>
            <a:ext cx="2743200" cy="20826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08CF74F-11D0-F633-728F-4908DE325C00}"/>
              </a:ext>
            </a:extLst>
          </p:cNvPr>
          <p:cNvSpPr/>
          <p:nvPr/>
        </p:nvSpPr>
        <p:spPr>
          <a:xfrm>
            <a:off x="6902878" y="1321066"/>
            <a:ext cx="1866993" cy="21469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72.93%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Precision</a:t>
            </a:r>
            <a:r>
              <a:rPr lang="en-US" i="1">
                <a:solidFill>
                  <a:schemeClr val="tx1"/>
                </a:solidFill>
              </a:rPr>
              <a:t> = 84.42%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Recall</a:t>
            </a:r>
            <a:r>
              <a:rPr lang="en-US" i="1">
                <a:solidFill>
                  <a:schemeClr val="tx1"/>
                </a:solidFill>
              </a:rPr>
              <a:t> = 43.92%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F1 Score </a:t>
            </a:r>
            <a:r>
              <a:rPr lang="en-US" i="1">
                <a:solidFill>
                  <a:schemeClr val="tx1"/>
                </a:solidFill>
              </a:rPr>
              <a:t>= 57.78%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93A963E-D239-D422-09A2-4963F5BAA76B}"/>
              </a:ext>
            </a:extLst>
          </p:cNvPr>
          <p:cNvCxnSpPr>
            <a:cxnSpLocks/>
          </p:cNvCxnSpPr>
          <p:nvPr/>
        </p:nvCxnSpPr>
        <p:spPr>
          <a:xfrm flipH="1">
            <a:off x="3670476" y="1261888"/>
            <a:ext cx="15080" cy="38010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3F1897E-52AA-B4AB-71B4-6F2C48D6D55D}"/>
              </a:ext>
            </a:extLst>
          </p:cNvPr>
          <p:cNvSpPr/>
          <p:nvPr/>
        </p:nvSpPr>
        <p:spPr>
          <a:xfrm>
            <a:off x="990200" y="1118759"/>
            <a:ext cx="1803052" cy="1681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5 Classes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945199-164B-66A6-BCC9-1304186FFAAA}"/>
              </a:ext>
            </a:extLst>
          </p:cNvPr>
          <p:cNvSpPr/>
          <p:nvPr/>
        </p:nvSpPr>
        <p:spPr>
          <a:xfrm>
            <a:off x="4274998" y="1121154"/>
            <a:ext cx="1803052" cy="168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2916743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281711" y="40600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Modeling – CNN (1D) - UpSampled Training Data</a:t>
            </a:r>
            <a:endParaRPr lang="en-US" sz="2400" b="0"/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4432B-39BB-8300-1C6B-E2F68A97E727}"/>
              </a:ext>
            </a:extLst>
          </p:cNvPr>
          <p:cNvSpPr/>
          <p:nvPr/>
        </p:nvSpPr>
        <p:spPr>
          <a:xfrm>
            <a:off x="384790" y="4296836"/>
            <a:ext cx="3127497" cy="507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57.83%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56BCAF-A5CE-C83C-9452-A508CEF3B967}"/>
              </a:ext>
            </a:extLst>
          </p:cNvPr>
          <p:cNvSpPr/>
          <p:nvPr/>
        </p:nvSpPr>
        <p:spPr>
          <a:xfrm>
            <a:off x="4279349" y="3774891"/>
            <a:ext cx="4759355" cy="12880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cs typeface="Arial"/>
              </a:rPr>
              <a:t>Upsampling degraded the performance of the model.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CE54BBB-C78B-E922-4257-5C81E1E1AF49}"/>
              </a:ext>
            </a:extLst>
          </p:cNvPr>
          <p:cNvSpPr/>
          <p:nvPr/>
        </p:nvSpPr>
        <p:spPr>
          <a:xfrm>
            <a:off x="4279349" y="3774891"/>
            <a:ext cx="1889760" cy="32657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/>
              <a:t>Comments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8CF74F-11D0-F633-728F-4908DE325C00}"/>
              </a:ext>
            </a:extLst>
          </p:cNvPr>
          <p:cNvSpPr/>
          <p:nvPr/>
        </p:nvSpPr>
        <p:spPr>
          <a:xfrm>
            <a:off x="6783554" y="1321066"/>
            <a:ext cx="1866993" cy="21469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43.3%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Precision</a:t>
            </a:r>
            <a:r>
              <a:rPr lang="en-US" i="1">
                <a:solidFill>
                  <a:schemeClr val="tx1"/>
                </a:solidFill>
              </a:rPr>
              <a:t> = 43.3%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Recall</a:t>
            </a:r>
            <a:r>
              <a:rPr lang="en-US" i="1">
                <a:solidFill>
                  <a:schemeClr val="tx1"/>
                </a:solidFill>
              </a:rPr>
              <a:t> = 100%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F1 Score </a:t>
            </a:r>
            <a:r>
              <a:rPr lang="en-US" i="1">
                <a:solidFill>
                  <a:schemeClr val="tx1"/>
                </a:solidFill>
              </a:rPr>
              <a:t>= 60.44%</a:t>
            </a:r>
            <a:endParaRPr lang="en-US" i="1">
              <a:solidFill>
                <a:schemeClr val="tx1"/>
              </a:solidFill>
              <a:cs typeface="Arial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7C3841EE-A035-CA9A-FB4E-757F0A66D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5" y="1482780"/>
            <a:ext cx="3629825" cy="2780959"/>
          </a:xfrm>
          <a:prstGeom prst="rect">
            <a:avLst/>
          </a:prstGeom>
        </p:spPr>
      </p:pic>
      <p:pic>
        <p:nvPicPr>
          <p:cNvPr id="11" name="Picture 11" descr="Chart, treemap chart&#10;&#10;Description automatically generated">
            <a:extLst>
              <a:ext uri="{FF2B5EF4-FFF2-40B4-BE49-F238E27FC236}">
                <a16:creationId xmlns:a16="http://schemas.microsoft.com/office/drawing/2014/main" id="{3DFDCB5B-4FE6-B45C-133C-E1C1EA82B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9047" y="1481111"/>
            <a:ext cx="2743200" cy="211131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BDC1F6-388F-1194-80A6-7E5AB3140E5D}"/>
              </a:ext>
            </a:extLst>
          </p:cNvPr>
          <p:cNvCxnSpPr>
            <a:cxnSpLocks/>
          </p:cNvCxnSpPr>
          <p:nvPr/>
        </p:nvCxnSpPr>
        <p:spPr>
          <a:xfrm flipH="1">
            <a:off x="3670476" y="1261888"/>
            <a:ext cx="15080" cy="38010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6D253BC-4D14-CBC1-46BF-EED5634726AF}"/>
              </a:ext>
            </a:extLst>
          </p:cNvPr>
          <p:cNvSpPr/>
          <p:nvPr/>
        </p:nvSpPr>
        <p:spPr>
          <a:xfrm>
            <a:off x="927398" y="1118759"/>
            <a:ext cx="1803052" cy="1681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5 Classes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8F5B29-27B0-2BB5-182D-451B83B42129}"/>
              </a:ext>
            </a:extLst>
          </p:cNvPr>
          <p:cNvSpPr/>
          <p:nvPr/>
        </p:nvSpPr>
        <p:spPr>
          <a:xfrm>
            <a:off x="4398343" y="1118759"/>
            <a:ext cx="1803052" cy="168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2559561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50793" y="431122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Modeling – CNN2 (1D)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4432B-39BB-8300-1C6B-E2F68A97E727}"/>
              </a:ext>
            </a:extLst>
          </p:cNvPr>
          <p:cNvSpPr/>
          <p:nvPr/>
        </p:nvSpPr>
        <p:spPr>
          <a:xfrm>
            <a:off x="384790" y="4296836"/>
            <a:ext cx="3127497" cy="507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77.78%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56BCAF-A5CE-C83C-9452-A508CEF3B967}"/>
              </a:ext>
            </a:extLst>
          </p:cNvPr>
          <p:cNvSpPr/>
          <p:nvPr/>
        </p:nvSpPr>
        <p:spPr>
          <a:xfrm>
            <a:off x="3751811" y="3649287"/>
            <a:ext cx="5286893" cy="141367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cs typeface="Arial"/>
              </a:rPr>
              <a:t>Added complexity into the model in the form of 'Tanh' activations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CE54BBB-C78B-E922-4257-5C81E1E1AF49}"/>
              </a:ext>
            </a:extLst>
          </p:cNvPr>
          <p:cNvSpPr/>
          <p:nvPr/>
        </p:nvSpPr>
        <p:spPr>
          <a:xfrm>
            <a:off x="3751811" y="3649287"/>
            <a:ext cx="1889760" cy="32657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/>
              <a:t>Comments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8CF74F-11D0-F633-728F-4908DE325C00}"/>
              </a:ext>
            </a:extLst>
          </p:cNvPr>
          <p:cNvSpPr/>
          <p:nvPr/>
        </p:nvSpPr>
        <p:spPr>
          <a:xfrm>
            <a:off x="6896598" y="1170341"/>
            <a:ext cx="1925745" cy="21469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78.63%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Precision</a:t>
            </a:r>
            <a:r>
              <a:rPr lang="en-US" i="1">
                <a:solidFill>
                  <a:schemeClr val="tx1"/>
                </a:solidFill>
              </a:rPr>
              <a:t> = 78.74%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Recall</a:t>
            </a:r>
            <a:r>
              <a:rPr lang="en-US" i="1">
                <a:solidFill>
                  <a:schemeClr val="tx1"/>
                </a:solidFill>
              </a:rPr>
              <a:t> = 67.57%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F1 Score </a:t>
            </a:r>
            <a:r>
              <a:rPr lang="en-US" i="1">
                <a:solidFill>
                  <a:schemeClr val="tx1"/>
                </a:solidFill>
              </a:rPr>
              <a:t>= 72.73%</a:t>
            </a:r>
            <a:endParaRPr lang="en-US" i="1">
              <a:solidFill>
                <a:schemeClr val="tx1"/>
              </a:solidFill>
              <a:cs typeface="Arial"/>
            </a:endParaRPr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C532D1-C139-A31C-E7D4-18A99DA10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87" y="1481347"/>
            <a:ext cx="3576414" cy="2741096"/>
          </a:xfrm>
          <a:prstGeom prst="rect">
            <a:avLst/>
          </a:prstGeom>
        </p:spPr>
      </p:pic>
      <p:pic>
        <p:nvPicPr>
          <p:cNvPr id="14" name="Picture 15" descr="Chart, treemap chart&#10;&#10;Description automatically generated">
            <a:extLst>
              <a:ext uri="{FF2B5EF4-FFF2-40B4-BE49-F238E27FC236}">
                <a16:creationId xmlns:a16="http://schemas.microsoft.com/office/drawing/2014/main" id="{18F3BB3A-C735-8466-A288-59C819F77A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6140" y="1479991"/>
            <a:ext cx="2743200" cy="2070826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9C968C7-4DA8-26EF-D121-D84290FE1013}"/>
              </a:ext>
            </a:extLst>
          </p:cNvPr>
          <p:cNvCxnSpPr>
            <a:cxnSpLocks/>
          </p:cNvCxnSpPr>
          <p:nvPr/>
        </p:nvCxnSpPr>
        <p:spPr>
          <a:xfrm flipH="1">
            <a:off x="3670476" y="1261888"/>
            <a:ext cx="15080" cy="38010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4F4FA5C-7C6E-06A9-9625-6593D890B6DB}"/>
              </a:ext>
            </a:extLst>
          </p:cNvPr>
          <p:cNvSpPr/>
          <p:nvPr/>
        </p:nvSpPr>
        <p:spPr>
          <a:xfrm>
            <a:off x="927398" y="1118759"/>
            <a:ext cx="1803052" cy="1681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5 Classes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3D43D-977C-5F99-A388-188D8A244C83}"/>
              </a:ext>
            </a:extLst>
          </p:cNvPr>
          <p:cNvSpPr/>
          <p:nvPr/>
        </p:nvSpPr>
        <p:spPr>
          <a:xfrm>
            <a:off x="4398343" y="1118759"/>
            <a:ext cx="1803052" cy="168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3374029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588127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Meet the Team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pic>
        <p:nvPicPr>
          <p:cNvPr id="6" name="Picture 2" descr="A picture containing person&#10;&#10;Description automatically generated">
            <a:extLst>
              <a:ext uri="{FF2B5EF4-FFF2-40B4-BE49-F238E27FC236}">
                <a16:creationId xmlns:a16="http://schemas.microsoft.com/office/drawing/2014/main" id="{CDD19BAA-55B2-5FFF-52A4-D94EFBA5BD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14" b="15977"/>
          <a:stretch/>
        </p:blipFill>
        <p:spPr>
          <a:xfrm>
            <a:off x="732011" y="1434545"/>
            <a:ext cx="1300698" cy="1224618"/>
          </a:xfrm>
          <a:prstGeom prst="rect">
            <a:avLst/>
          </a:prstGeom>
        </p:spPr>
      </p:pic>
      <p:pic>
        <p:nvPicPr>
          <p:cNvPr id="7" name="Picture 23">
            <a:extLst>
              <a:ext uri="{FF2B5EF4-FFF2-40B4-BE49-F238E27FC236}">
                <a16:creationId xmlns:a16="http://schemas.microsoft.com/office/drawing/2014/main" id="{810E58C5-48FC-CE02-D4CE-28BCD17936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728" y="1414435"/>
            <a:ext cx="1265653" cy="12648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E3D172-BE57-66FC-ECAB-3FE965A9532C}"/>
              </a:ext>
            </a:extLst>
          </p:cNvPr>
          <p:cNvSpPr txBox="1"/>
          <p:nvPr/>
        </p:nvSpPr>
        <p:spPr>
          <a:xfrm>
            <a:off x="483996" y="2788341"/>
            <a:ext cx="217017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err="1"/>
              <a:t>Nittala</a:t>
            </a:r>
            <a:r>
              <a:rPr lang="en-US" sz="1200" b="1"/>
              <a:t> Venkata Sai Aditya</a:t>
            </a:r>
            <a:endParaRPr lang="en-US" b="1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997349-ED4E-22D8-BBE2-CD36D88E4F6B}"/>
              </a:ext>
            </a:extLst>
          </p:cNvPr>
          <p:cNvSpPr txBox="1"/>
          <p:nvPr/>
        </p:nvSpPr>
        <p:spPr>
          <a:xfrm>
            <a:off x="6946548" y="2788341"/>
            <a:ext cx="155182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/>
              <a:t>Soumith Palreddy</a:t>
            </a:r>
            <a:endParaRPr lang="en-US" b="1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F5315B18-9FFA-7A80-F3E4-0004A1B92D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9790" b="19790"/>
          <a:stretch/>
        </p:blipFill>
        <p:spPr>
          <a:xfrm>
            <a:off x="2489643" y="3320976"/>
            <a:ext cx="1300698" cy="1224618"/>
          </a:xfrm>
          <a:prstGeom prst="ellipse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C2CF1EA-140A-22DB-246F-153DDAC98D5B}"/>
              </a:ext>
            </a:extLst>
          </p:cNvPr>
          <p:cNvSpPr txBox="1"/>
          <p:nvPr/>
        </p:nvSpPr>
        <p:spPr>
          <a:xfrm>
            <a:off x="2395767" y="4609111"/>
            <a:ext cx="1645705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err="1"/>
              <a:t>Vishwak</a:t>
            </a:r>
            <a:r>
              <a:rPr lang="en-US" sz="1200" b="1"/>
              <a:t> Venkatesh</a:t>
            </a:r>
            <a:endParaRPr lang="en-US" b="1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5B37B9B-5969-1272-6385-351CA7C399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43397" y="1288868"/>
            <a:ext cx="1151119" cy="1387102"/>
          </a:xfrm>
          <a:prstGeom prst="ellipse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8258A9A-FE32-1036-3FB7-09871D7BE64D}"/>
              </a:ext>
            </a:extLst>
          </p:cNvPr>
          <p:cNvSpPr txBox="1"/>
          <p:nvPr/>
        </p:nvSpPr>
        <p:spPr>
          <a:xfrm>
            <a:off x="3743041" y="2788341"/>
            <a:ext cx="155182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/>
              <a:t>Disha Gandhi</a:t>
            </a:r>
            <a:endParaRPr lang="en-US" b="1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A8BBC87-4C71-CB17-E23D-3EAB404CA4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01578" y="3320976"/>
            <a:ext cx="1373652" cy="1224618"/>
          </a:xfrm>
          <a:prstGeom prst="ellipse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3DE3EE1-0BC5-26C6-668D-DD8DCD2EC980}"/>
              </a:ext>
            </a:extLst>
          </p:cNvPr>
          <p:cNvSpPr txBox="1"/>
          <p:nvPr/>
        </p:nvSpPr>
        <p:spPr>
          <a:xfrm>
            <a:off x="5394719" y="4609111"/>
            <a:ext cx="155182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/>
              <a:t>Sai Bhargav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641655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475083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Modeling – CNN2 (1D) - </a:t>
            </a:r>
            <a:r>
              <a:rPr lang="en-US" sz="2400" err="1">
                <a:solidFill>
                  <a:srgbClr val="B25403"/>
                </a:solidFill>
              </a:rPr>
              <a:t>UpSampled</a:t>
            </a:r>
            <a:r>
              <a:rPr lang="en-US" sz="2400">
                <a:solidFill>
                  <a:srgbClr val="B25403"/>
                </a:solidFill>
              </a:rPr>
              <a:t> Training Data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4432B-39BB-8300-1C6B-E2F68A97E727}"/>
              </a:ext>
            </a:extLst>
          </p:cNvPr>
          <p:cNvSpPr/>
          <p:nvPr/>
        </p:nvSpPr>
        <p:spPr>
          <a:xfrm>
            <a:off x="384790" y="4296836"/>
            <a:ext cx="3127497" cy="507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72.93%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56BCAF-A5CE-C83C-9452-A508CEF3B967}"/>
              </a:ext>
            </a:extLst>
          </p:cNvPr>
          <p:cNvSpPr/>
          <p:nvPr/>
        </p:nvSpPr>
        <p:spPr>
          <a:xfrm>
            <a:off x="3751811" y="3649287"/>
            <a:ext cx="5286893" cy="141367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err="1">
                <a:solidFill>
                  <a:srgbClr val="000000"/>
                </a:solidFill>
                <a:cs typeface="Arial"/>
              </a:rPr>
              <a:t>UpSampling</a:t>
            </a:r>
            <a:r>
              <a:rPr lang="en-US">
                <a:solidFill>
                  <a:srgbClr val="000000"/>
                </a:solidFill>
                <a:cs typeface="Arial"/>
              </a:rPr>
              <a:t> reduced the accuracy but improved F1 score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CE54BBB-C78B-E922-4257-5C81E1E1AF49}"/>
              </a:ext>
            </a:extLst>
          </p:cNvPr>
          <p:cNvSpPr/>
          <p:nvPr/>
        </p:nvSpPr>
        <p:spPr>
          <a:xfrm>
            <a:off x="3751811" y="3649287"/>
            <a:ext cx="1889760" cy="32657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/>
              <a:t>Comments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8CF74F-11D0-F633-728F-4908DE325C00}"/>
              </a:ext>
            </a:extLst>
          </p:cNvPr>
          <p:cNvSpPr/>
          <p:nvPr/>
        </p:nvSpPr>
        <p:spPr>
          <a:xfrm>
            <a:off x="6896598" y="1170341"/>
            <a:ext cx="1925745" cy="21469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i="1">
                <a:solidFill>
                  <a:schemeClr val="tx1"/>
                </a:solidFill>
              </a:rPr>
              <a:t>Accuracy</a:t>
            </a:r>
            <a:r>
              <a:rPr lang="en-US" i="1">
                <a:solidFill>
                  <a:schemeClr val="tx1"/>
                </a:solidFill>
              </a:rPr>
              <a:t> = 77.21%</a:t>
            </a: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Precision</a:t>
            </a:r>
            <a:r>
              <a:rPr lang="en-US" i="1">
                <a:solidFill>
                  <a:schemeClr val="tx1"/>
                </a:solidFill>
              </a:rPr>
              <a:t> = 68%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Recall</a:t>
            </a:r>
            <a:r>
              <a:rPr lang="en-US" i="1">
                <a:solidFill>
                  <a:schemeClr val="tx1"/>
                </a:solidFill>
              </a:rPr>
              <a:t> = 89.47%</a:t>
            </a:r>
            <a:endParaRPr lang="en-US" i="1">
              <a:solidFill>
                <a:schemeClr val="tx1"/>
              </a:solidFill>
              <a:cs typeface="Arial"/>
            </a:endParaRPr>
          </a:p>
          <a:p>
            <a:endParaRPr lang="en-US" i="1">
              <a:solidFill>
                <a:schemeClr val="tx1"/>
              </a:solidFill>
            </a:endParaRPr>
          </a:p>
          <a:p>
            <a:r>
              <a:rPr lang="en-US" b="1" i="1">
                <a:solidFill>
                  <a:schemeClr val="tx1"/>
                </a:solidFill>
              </a:rPr>
              <a:t>F1 Score </a:t>
            </a:r>
            <a:r>
              <a:rPr lang="en-US" i="1">
                <a:solidFill>
                  <a:schemeClr val="tx1"/>
                </a:solidFill>
              </a:rPr>
              <a:t>= 77.27%</a:t>
            </a:r>
            <a:endParaRPr lang="en-US" i="1">
              <a:solidFill>
                <a:schemeClr val="tx1"/>
              </a:solidFill>
              <a:cs typeface="Arial"/>
            </a:endParaRPr>
          </a:p>
        </p:txBody>
      </p:sp>
      <p:pic>
        <p:nvPicPr>
          <p:cNvPr id="9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AFCB80C-EBD0-1A16-4B6E-A37B5AD80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4" y="1484692"/>
            <a:ext cx="3573723" cy="2740284"/>
          </a:xfrm>
          <a:prstGeom prst="rect">
            <a:avLst/>
          </a:prstGeom>
        </p:spPr>
      </p:pic>
      <p:pic>
        <p:nvPicPr>
          <p:cNvPr id="11" name="Picture 5" descr="Chart, treemap chart&#10;&#10;Description automatically generated">
            <a:extLst>
              <a:ext uri="{FF2B5EF4-FFF2-40B4-BE49-F238E27FC236}">
                <a16:creationId xmlns:a16="http://schemas.microsoft.com/office/drawing/2014/main" id="{C40ECE84-74A6-0886-8EA0-F6A0B0B140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6946" y="1486694"/>
            <a:ext cx="2743200" cy="209077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6A4F6B5-94A2-1E07-2BA1-D7313EFBAB57}"/>
              </a:ext>
            </a:extLst>
          </p:cNvPr>
          <p:cNvCxnSpPr>
            <a:cxnSpLocks/>
          </p:cNvCxnSpPr>
          <p:nvPr/>
        </p:nvCxnSpPr>
        <p:spPr>
          <a:xfrm flipH="1">
            <a:off x="3670476" y="1261888"/>
            <a:ext cx="15080" cy="38010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2DCB776-282B-3DC9-D43C-FC926D734F1D}"/>
              </a:ext>
            </a:extLst>
          </p:cNvPr>
          <p:cNvSpPr/>
          <p:nvPr/>
        </p:nvSpPr>
        <p:spPr>
          <a:xfrm>
            <a:off x="927398" y="1206682"/>
            <a:ext cx="1803052" cy="1681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5 Classes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5452FA-B357-A914-5E9E-9C225D9D1703}"/>
              </a:ext>
            </a:extLst>
          </p:cNvPr>
          <p:cNvSpPr/>
          <p:nvPr/>
        </p:nvSpPr>
        <p:spPr>
          <a:xfrm>
            <a:off x="4429744" y="1206682"/>
            <a:ext cx="1803052" cy="168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i="1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127922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588127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ROC-AUC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pic>
        <p:nvPicPr>
          <p:cNvPr id="3" name="Picture 4" descr="Chart&#10;&#10;Description automatically generated">
            <a:extLst>
              <a:ext uri="{FF2B5EF4-FFF2-40B4-BE49-F238E27FC236}">
                <a16:creationId xmlns:a16="http://schemas.microsoft.com/office/drawing/2014/main" id="{3DEEE9BB-F85C-4177-04DB-4CDE62B34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839" y="1630531"/>
            <a:ext cx="3891541" cy="2870544"/>
          </a:xfrm>
          <a:prstGeom prst="rect">
            <a:avLst/>
          </a:prstGeom>
        </p:spPr>
      </p:pic>
      <p:pic>
        <p:nvPicPr>
          <p:cNvPr id="5" name="Picture 5" descr="Chart&#10;&#10;Description automatically generated">
            <a:extLst>
              <a:ext uri="{FF2B5EF4-FFF2-40B4-BE49-F238E27FC236}">
                <a16:creationId xmlns:a16="http://schemas.microsoft.com/office/drawing/2014/main" id="{1EE0EC2F-E09A-79D5-1DA7-04F08FCC3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1821" y="1631190"/>
            <a:ext cx="3886200" cy="286922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BFCA4A5-A632-AE46-1240-9F464CD9CB7B}"/>
              </a:ext>
            </a:extLst>
          </p:cNvPr>
          <p:cNvSpPr txBox="1">
            <a:spLocks/>
          </p:cNvSpPr>
          <p:nvPr/>
        </p:nvSpPr>
        <p:spPr>
          <a:xfrm>
            <a:off x="863246" y="1287814"/>
            <a:ext cx="3112804" cy="63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>
                <a:solidFill>
                  <a:srgbClr val="B25403"/>
                </a:solidFill>
              </a:rPr>
              <a:t>Imbalanced Training Data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D09A74-CE92-ED0C-17AA-330614D54811}"/>
              </a:ext>
            </a:extLst>
          </p:cNvPr>
          <p:cNvSpPr txBox="1">
            <a:spLocks/>
          </p:cNvSpPr>
          <p:nvPr/>
        </p:nvSpPr>
        <p:spPr>
          <a:xfrm>
            <a:off x="4949204" y="1287814"/>
            <a:ext cx="3208945" cy="63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>
                <a:solidFill>
                  <a:srgbClr val="B25403"/>
                </a:solidFill>
              </a:rPr>
              <a:t>Resampled Training Data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399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588127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Precision - Recall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pic>
        <p:nvPicPr>
          <p:cNvPr id="3" name="Picture 4" descr="Chart&#10;&#10;Description automatically generated">
            <a:extLst>
              <a:ext uri="{FF2B5EF4-FFF2-40B4-BE49-F238E27FC236}">
                <a16:creationId xmlns:a16="http://schemas.microsoft.com/office/drawing/2014/main" id="{9DE17874-EE56-2D86-6EBB-10ACF5D44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22" y="1602790"/>
            <a:ext cx="3795401" cy="2942050"/>
          </a:xfrm>
          <a:prstGeom prst="rect">
            <a:avLst/>
          </a:prstGeom>
        </p:spPr>
      </p:pic>
      <p:pic>
        <p:nvPicPr>
          <p:cNvPr id="5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DF95F556-1848-7587-EDF3-89D2162D0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3517" y="1607143"/>
            <a:ext cx="3784718" cy="28318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E224349-706E-9CAF-64B8-2F8BC737295D}"/>
              </a:ext>
            </a:extLst>
          </p:cNvPr>
          <p:cNvSpPr txBox="1">
            <a:spLocks/>
          </p:cNvSpPr>
          <p:nvPr/>
        </p:nvSpPr>
        <p:spPr>
          <a:xfrm>
            <a:off x="863246" y="1287814"/>
            <a:ext cx="3112804" cy="63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>
                <a:solidFill>
                  <a:srgbClr val="B25403"/>
                </a:solidFill>
              </a:rPr>
              <a:t>Imbalanced Training Data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47E2407-1476-C66E-0AC7-05C9EEB64C98}"/>
              </a:ext>
            </a:extLst>
          </p:cNvPr>
          <p:cNvSpPr txBox="1">
            <a:spLocks/>
          </p:cNvSpPr>
          <p:nvPr/>
        </p:nvSpPr>
        <p:spPr>
          <a:xfrm>
            <a:off x="4949204" y="1287814"/>
            <a:ext cx="3208945" cy="63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>
                <a:solidFill>
                  <a:srgbClr val="B25403"/>
                </a:solidFill>
              </a:rPr>
              <a:t>Resampled Training Data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993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588127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Next Steps: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8FCFED07-ABD7-8FDD-75AF-605F69192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5288" y="1483938"/>
            <a:ext cx="5380247" cy="291465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/>
              <a:t>Improve the Neural Network performance further</a:t>
            </a:r>
            <a:endParaRPr lang="en-US" err="1"/>
          </a:p>
          <a:p>
            <a:pPr>
              <a:buFont typeface="Wingdings,Sans-Serif" pitchFamily="2" charset="2"/>
              <a:buChar char="Ø"/>
            </a:pPr>
            <a:r>
              <a:rPr lang="en-US" sz="1600"/>
              <a:t>Deal with class Imbalance</a:t>
            </a:r>
          </a:p>
          <a:p>
            <a:pPr>
              <a:buFont typeface="Wingdings" pitchFamily="2" charset="2"/>
              <a:buChar char="Ø"/>
            </a:pPr>
            <a:r>
              <a:rPr lang="en-US" sz="1600"/>
              <a:t>Compare with other non-invasive technologies to detect the abnormalities</a:t>
            </a:r>
          </a:p>
          <a:p>
            <a:pPr>
              <a:buFont typeface="Wingdings" pitchFamily="2" charset="2"/>
              <a:buChar char="Ø"/>
            </a:pPr>
            <a:r>
              <a:rPr lang="en-US" sz="1600"/>
              <a:t>Deploy the model on AWS (Additional Scope)</a:t>
            </a:r>
          </a:p>
          <a:p>
            <a:pPr>
              <a:buFont typeface="Wingdings" pitchFamily="2" charset="2"/>
              <a:buChar char="Ø"/>
            </a:pPr>
            <a:endParaRPr lang="en-US" sz="1600"/>
          </a:p>
          <a:p>
            <a:pPr marL="114300" indent="0">
              <a:buNone/>
            </a:pPr>
            <a:endParaRPr lang="en-IN" sz="1600"/>
          </a:p>
        </p:txBody>
      </p:sp>
      <p:pic>
        <p:nvPicPr>
          <p:cNvPr id="6" name="Google Shape;346;p37">
            <a:extLst>
              <a:ext uri="{FF2B5EF4-FFF2-40B4-BE49-F238E27FC236}">
                <a16:creationId xmlns:a16="http://schemas.microsoft.com/office/drawing/2014/main" id="{DE5AF7BB-A31E-0D2A-56F1-ED4567139AE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7744" y="1483938"/>
            <a:ext cx="1984968" cy="22726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02373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EA3D1-55C4-BCDF-19F2-C566A4E29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A685E-9F74-8993-6D57-A582B1FDC8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611AF09F-2E0D-40E0-91DC-DE29643E2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746" y="472587"/>
            <a:ext cx="8115299" cy="4593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769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6DBBB4-CAE0-EE23-D8F6-EFDAE4D9A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711138"/>
            <a:ext cx="8378575" cy="2914650"/>
          </a:xfrm>
        </p:spPr>
        <p:txBody>
          <a:bodyPr>
            <a:normAutofit/>
          </a:bodyPr>
          <a:lstStyle/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Dataset: </a:t>
            </a:r>
            <a:r>
              <a:rPr lang="en-US" sz="1600">
                <a:hlinkClick r:id="rId3"/>
              </a:rPr>
              <a:t>http://www.peterjbentley.com/heartchallenge/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  <a:hlinkClick r:id="rId4"/>
            </a:endParaRPr>
          </a:p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National Library of Medicine: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https://www.ncbi.nlm.nih.gov/pmc/articles/PMC8229456/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indent="0">
              <a:buNone/>
            </a:pPr>
            <a:endParaRPr lang="en-US" sz="1600"/>
          </a:p>
          <a:p>
            <a:pPr marL="114300" indent="0">
              <a:buNone/>
            </a:pPr>
            <a:endParaRPr lang="en-IN" sz="160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692B7D-3E5F-AAC1-77D2-2EB55AB60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11722"/>
            <a:ext cx="8229600" cy="857250"/>
          </a:xfrm>
        </p:spPr>
        <p:txBody>
          <a:bodyPr>
            <a:normAutofit/>
          </a:bodyPr>
          <a:lstStyle/>
          <a:p>
            <a:r>
              <a:rPr lang="en-US" sz="2400" b="1">
                <a:solidFill>
                  <a:srgbClr val="B25403"/>
                </a:solidFill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609068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4F1B7E94-AD74-5318-3A92-E0C675000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965" y="525346"/>
            <a:ext cx="8229600" cy="857250"/>
          </a:xfrm>
        </p:spPr>
        <p:txBody>
          <a:bodyPr>
            <a:normAutofit/>
          </a:bodyPr>
          <a:lstStyle/>
          <a:p>
            <a:r>
              <a:rPr lang="en-US" sz="2400" b="1">
                <a:solidFill>
                  <a:srgbClr val="B25403"/>
                </a:solidFill>
              </a:rPr>
              <a:t>PROBLEM STATEMENT</a:t>
            </a:r>
            <a:endParaRPr lang="en-US" sz="2400">
              <a:solidFill>
                <a:srgbClr val="B2540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566023-1B82-13A2-56F6-C503D37F3B22}"/>
              </a:ext>
            </a:extLst>
          </p:cNvPr>
          <p:cNvSpPr txBox="1"/>
          <p:nvPr/>
        </p:nvSpPr>
        <p:spPr>
          <a:xfrm>
            <a:off x="248771" y="4855900"/>
            <a:ext cx="8619564" cy="21544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800">
                <a:solidFill>
                  <a:schemeClr val="tx1">
                    <a:lumMod val="85000"/>
                    <a:lumOff val="15000"/>
                  </a:schemeClr>
                </a:solidFill>
              </a:rPr>
              <a:t>Source: </a:t>
            </a:r>
            <a:r>
              <a:rPr lang="en-US" sz="800"/>
              <a:t>http://</a:t>
            </a:r>
            <a:r>
              <a:rPr lang="en-US" sz="800" err="1"/>
              <a:t>www.peterjbentley.com</a:t>
            </a:r>
            <a:r>
              <a:rPr lang="en-US" sz="800"/>
              <a:t>/</a:t>
            </a:r>
            <a:r>
              <a:rPr lang="en-US" sz="800" err="1"/>
              <a:t>heartchallenge</a:t>
            </a:r>
            <a:r>
              <a:rPr lang="en-US" sz="800"/>
              <a:t>/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BA1C80-07A3-04E9-E452-076A8F62DD5C}"/>
              </a:ext>
            </a:extLst>
          </p:cNvPr>
          <p:cNvSpPr/>
          <p:nvPr/>
        </p:nvSpPr>
        <p:spPr>
          <a:xfrm>
            <a:off x="322728" y="1382596"/>
            <a:ext cx="5312527" cy="153093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ea typeface="+mn-lt"/>
              <a:cs typeface="+mn-lt"/>
            </a:endParaRPr>
          </a:p>
          <a:p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This is a heartbeat classification problem on ECG signals and how machine learning can be leveraged to classify the heart beats to normal and abnormal situations.</a:t>
            </a:r>
            <a:endParaRPr lang="en-US">
              <a:solidFill>
                <a:schemeClr val="tx1"/>
              </a:solidFill>
              <a:cs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FABBA-887C-2B8A-B8BE-21BEB69A6645}"/>
              </a:ext>
            </a:extLst>
          </p:cNvPr>
          <p:cNvSpPr/>
          <p:nvPr/>
        </p:nvSpPr>
        <p:spPr>
          <a:xfrm>
            <a:off x="322729" y="3119248"/>
            <a:ext cx="5312526" cy="153093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en-US">
              <a:solidFill>
                <a:schemeClr val="tx1"/>
              </a:solidFill>
              <a:ea typeface="+mn-lt"/>
              <a:cs typeface="+mn-lt"/>
            </a:endParaRPr>
          </a:p>
          <a:p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29% of all global deaths are due to cardiovascular diseases. Any method which can help to detect signs of heart disease could therefore have a significant impact on world health.</a:t>
            </a:r>
            <a:endParaRPr lang="en-US">
              <a:solidFill>
                <a:schemeClr val="tx1"/>
              </a:solidFill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81F085-690D-C411-B6DB-30730C7D3EE2}"/>
              </a:ext>
            </a:extLst>
          </p:cNvPr>
          <p:cNvSpPr/>
          <p:nvPr/>
        </p:nvSpPr>
        <p:spPr>
          <a:xfrm>
            <a:off x="322729" y="1382596"/>
            <a:ext cx="1667436" cy="31173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Description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4FBDFB1-28CE-A1C9-8792-10CD6C956A1F}"/>
              </a:ext>
            </a:extLst>
          </p:cNvPr>
          <p:cNvSpPr/>
          <p:nvPr/>
        </p:nvSpPr>
        <p:spPr>
          <a:xfrm>
            <a:off x="322729" y="3133633"/>
            <a:ext cx="1667436" cy="31173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Why?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76934EC-A6BC-B339-5AE7-80BA99AD6551}"/>
              </a:ext>
            </a:extLst>
          </p:cNvPr>
          <p:cNvGrpSpPr/>
          <p:nvPr/>
        </p:nvGrpSpPr>
        <p:grpSpPr>
          <a:xfrm>
            <a:off x="5729020" y="950660"/>
            <a:ext cx="3292653" cy="3905240"/>
            <a:chOff x="5729020" y="950660"/>
            <a:chExt cx="3292653" cy="390524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3B0630A-6533-D7A4-8338-514DC99FF4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A78040"/>
                </a:clrFrom>
                <a:clrTo>
                  <a:srgbClr val="A7804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729020" y="950660"/>
              <a:ext cx="3292653" cy="3905240"/>
            </a:xfrm>
            <a:prstGeom prst="rect">
              <a:avLst/>
            </a:prstGeom>
            <a:solidFill>
              <a:srgbClr val="B25403"/>
            </a:solidFill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2BD1055-0DE4-79BA-5A2C-FA30078750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930696" y="3631471"/>
              <a:ext cx="2889300" cy="12244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3343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0AC80469-6A34-2C3B-4767-85745AD8BC88}"/>
              </a:ext>
            </a:extLst>
          </p:cNvPr>
          <p:cNvSpPr/>
          <p:nvPr/>
        </p:nvSpPr>
        <p:spPr>
          <a:xfrm>
            <a:off x="455288" y="3801802"/>
            <a:ext cx="8087424" cy="64008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     Classes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D51118D-9880-D405-BB5A-B97CF1EBF641}"/>
              </a:ext>
            </a:extLst>
          </p:cNvPr>
          <p:cNvSpPr/>
          <p:nvPr/>
        </p:nvSpPr>
        <p:spPr>
          <a:xfrm>
            <a:off x="455288" y="3009611"/>
            <a:ext cx="8087424" cy="64008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     Size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FB1567-ED28-202E-AC22-2D2BA26FD696}"/>
              </a:ext>
            </a:extLst>
          </p:cNvPr>
          <p:cNvSpPr/>
          <p:nvPr/>
        </p:nvSpPr>
        <p:spPr>
          <a:xfrm>
            <a:off x="455288" y="2217420"/>
            <a:ext cx="8087424" cy="64008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     Source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588127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DATASET DESCRIPTION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pic>
        <p:nvPicPr>
          <p:cNvPr id="5" name="201101070538">
            <a:hlinkClick r:id="" action="ppaction://media"/>
            <a:extLst>
              <a:ext uri="{FF2B5EF4-FFF2-40B4-BE49-F238E27FC236}">
                <a16:creationId xmlns:a16="http://schemas.microsoft.com/office/drawing/2014/main" id="{BB1FD6C6-B9BB-4E2D-EFDD-A651BCAE47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62787" y="588127"/>
            <a:ext cx="730250" cy="730250"/>
          </a:xfrm>
          <a:prstGeom prst="rect">
            <a:avLst/>
          </a:prstGeom>
        </p:spPr>
      </p:pic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4E6671E6-FFC3-7CD0-C405-14F9E61BACA2}"/>
              </a:ext>
            </a:extLst>
          </p:cNvPr>
          <p:cNvSpPr txBox="1">
            <a:spLocks/>
          </p:cNvSpPr>
          <p:nvPr/>
        </p:nvSpPr>
        <p:spPr>
          <a:xfrm>
            <a:off x="314700" y="4792691"/>
            <a:ext cx="8370916" cy="198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–"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14300" indent="0" algn="just">
              <a:buNone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Note: Dataset A is from the general public via the iStethoscope Pro iPhone app. Dataset B is from a clinic trial in hospitals using the digital stethoscope DigiScope</a:t>
            </a:r>
          </a:p>
          <a:p>
            <a:pPr algn="just">
              <a:buFont typeface="Wingdings" pitchFamily="2" charset="2"/>
              <a:buChar char="Ø"/>
            </a:pPr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indent="0" algn="just">
              <a:buFont typeface="Arial"/>
              <a:buNone/>
            </a:pPr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itchFamily="2" charset="2"/>
              <a:buChar char="Ø"/>
            </a:pPr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indent="0" algn="just">
              <a:buFont typeface="Arial"/>
              <a:buNone/>
            </a:pPr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2D34FB8-6B8C-45A4-5468-E10654FE5307}"/>
              </a:ext>
            </a:extLst>
          </p:cNvPr>
          <p:cNvSpPr/>
          <p:nvPr/>
        </p:nvSpPr>
        <p:spPr>
          <a:xfrm>
            <a:off x="1881516" y="1783080"/>
            <a:ext cx="3236290" cy="3009610"/>
          </a:xfrm>
          <a:prstGeom prst="roundRect">
            <a:avLst/>
          </a:prstGeom>
          <a:solidFill>
            <a:schemeClr val="accent3">
              <a:lumMod val="20000"/>
              <a:lumOff val="80000"/>
              <a:alpha val="90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14804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iStethoscope Pro iPhone app</a:t>
            </a: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Train:124 Test: 52</a:t>
            </a: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Normal, Murmur, Extra Heart Sound, Artifact</a:t>
            </a:r>
          </a:p>
          <a:p>
            <a:pPr algn="ctr"/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891A156-F348-3BEA-9A16-249FCBC6130A}"/>
              </a:ext>
            </a:extLst>
          </p:cNvPr>
          <p:cNvSpPr/>
          <p:nvPr/>
        </p:nvSpPr>
        <p:spPr>
          <a:xfrm>
            <a:off x="5216649" y="1783079"/>
            <a:ext cx="3236290" cy="3009611"/>
          </a:xfrm>
          <a:prstGeom prst="roundRect">
            <a:avLst/>
          </a:prstGeom>
          <a:solidFill>
            <a:schemeClr val="accent2">
              <a:lumMod val="40000"/>
              <a:lumOff val="60000"/>
              <a:alpha val="92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14804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Hospitals Digital stethoscope</a:t>
            </a: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Train:461 Test: 195</a:t>
            </a:r>
          </a:p>
          <a:p>
            <a:pPr algn="ctr"/>
            <a:endParaRPr lang="en-US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Normal, Murmur, Extrasystole</a:t>
            </a:r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35D2B4-258F-2FF0-199D-EE9FDF4CFFD7}"/>
              </a:ext>
            </a:extLst>
          </p:cNvPr>
          <p:cNvSpPr/>
          <p:nvPr/>
        </p:nvSpPr>
        <p:spPr>
          <a:xfrm>
            <a:off x="2432387" y="1483938"/>
            <a:ext cx="2134546" cy="2991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Dataset 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5CDB162-8455-C8EC-AB9C-3212D5827E56}"/>
              </a:ext>
            </a:extLst>
          </p:cNvPr>
          <p:cNvSpPr/>
          <p:nvPr/>
        </p:nvSpPr>
        <p:spPr>
          <a:xfrm>
            <a:off x="5767520" y="1483938"/>
            <a:ext cx="2134546" cy="2991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Dataset B</a:t>
            </a:r>
          </a:p>
        </p:txBody>
      </p:sp>
    </p:spTree>
    <p:extLst>
      <p:ext uri="{BB962C8B-B14F-4D97-AF65-F5344CB8AC3E}">
        <p14:creationId xmlns:p14="http://schemas.microsoft.com/office/powerpoint/2010/main" val="3708288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588127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Heartbeat Categories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3E5EB7C-5507-6CE2-F223-A98250678B91}"/>
              </a:ext>
            </a:extLst>
          </p:cNvPr>
          <p:cNvGrpSpPr/>
          <p:nvPr/>
        </p:nvGrpSpPr>
        <p:grpSpPr>
          <a:xfrm>
            <a:off x="3084022" y="1330030"/>
            <a:ext cx="2421368" cy="2755823"/>
            <a:chOff x="5729020" y="950660"/>
            <a:chExt cx="3292653" cy="390524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999E63-7EB6-130C-6103-D36113CAE2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A78040"/>
                </a:clrFrom>
                <a:clrTo>
                  <a:srgbClr val="A7804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729020" y="950660"/>
              <a:ext cx="3292653" cy="3905240"/>
            </a:xfrm>
            <a:prstGeom prst="rect">
              <a:avLst/>
            </a:prstGeom>
            <a:solidFill>
              <a:srgbClr val="B25403"/>
            </a:solidFill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813168-1854-D7B9-175E-96D1FA1D3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930696" y="3631471"/>
              <a:ext cx="2889300" cy="1224429"/>
            </a:xfrm>
            <a:prstGeom prst="rect">
              <a:avLst/>
            </a:prstGeom>
          </p:spPr>
        </p:pic>
      </p:grp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052F1A59-DBCF-00C1-E247-249CC82440EB}"/>
              </a:ext>
            </a:extLst>
          </p:cNvPr>
          <p:cNvSpPr/>
          <p:nvPr/>
        </p:nvSpPr>
        <p:spPr>
          <a:xfrm>
            <a:off x="5843849" y="1602171"/>
            <a:ext cx="2219498" cy="941832"/>
          </a:xfrm>
          <a:prstGeom prst="wedgeRoundRectCallout">
            <a:avLst>
              <a:gd name="adj1" fmla="val -66562"/>
              <a:gd name="adj2" fmla="val 50000"/>
              <a:gd name="adj3" fmla="val 16667"/>
            </a:avLst>
          </a:prstGeom>
          <a:solidFill>
            <a:srgbClr val="FAC09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>
                <a:solidFill>
                  <a:schemeClr val="tx1"/>
                </a:solidFill>
              </a:rPr>
              <a:t>Extra heart sounds are identified by an additional beat. The heartbeats sound as though there is a “galloping noise”</a:t>
            </a: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4E1EC9C1-7475-254F-9586-597925AC7FC4}"/>
              </a:ext>
            </a:extLst>
          </p:cNvPr>
          <p:cNvSpPr/>
          <p:nvPr/>
        </p:nvSpPr>
        <p:spPr>
          <a:xfrm>
            <a:off x="5843849" y="2932392"/>
            <a:ext cx="2219498" cy="937408"/>
          </a:xfrm>
          <a:prstGeom prst="wedgeRoundRectCallout">
            <a:avLst>
              <a:gd name="adj1" fmla="val -66562"/>
              <a:gd name="adj2" fmla="val 50000"/>
              <a:gd name="adj3" fmla="val 16667"/>
            </a:avLst>
          </a:prstGeom>
          <a:solidFill>
            <a:srgbClr val="FAC09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>
                <a:solidFill>
                  <a:schemeClr val="tx1"/>
                </a:solidFill>
              </a:rPr>
              <a:t>Characterized as a heart sound which is out of rhythm usually due to extra or skipped heartbeats.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6137C122-5FAF-B7FD-C915-6B3CDBE1C5C7}"/>
              </a:ext>
            </a:extLst>
          </p:cNvPr>
          <p:cNvSpPr/>
          <p:nvPr/>
        </p:nvSpPr>
        <p:spPr>
          <a:xfrm>
            <a:off x="590204" y="1602171"/>
            <a:ext cx="2219498" cy="937408"/>
          </a:xfrm>
          <a:prstGeom prst="wedgeRoundRectCallout">
            <a:avLst>
              <a:gd name="adj1" fmla="val 65273"/>
              <a:gd name="adj2" fmla="val 48226"/>
              <a:gd name="adj3" fmla="val 16667"/>
            </a:avLst>
          </a:prstGeom>
          <a:solidFill>
            <a:srgbClr val="FAC09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>
                <a:solidFill>
                  <a:schemeClr val="tx1"/>
                </a:solidFill>
              </a:rPr>
              <a:t>Healthy heart has a distinct </a:t>
            </a:r>
            <a:r>
              <a:rPr lang="en-US" sz="1100" err="1">
                <a:solidFill>
                  <a:schemeClr val="tx1"/>
                </a:solidFill>
              </a:rPr>
              <a:t>lub</a:t>
            </a:r>
            <a:r>
              <a:rPr lang="en-US" sz="1100">
                <a:solidFill>
                  <a:schemeClr val="tx1"/>
                </a:solidFill>
              </a:rPr>
              <a:t> dub auditory pattern with a good rhythm and the heartbeats are fairly strong</a:t>
            </a:r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B9F69D0C-2647-4637-062F-1C1DE6F2FFAE}"/>
              </a:ext>
            </a:extLst>
          </p:cNvPr>
          <p:cNvSpPr/>
          <p:nvPr/>
        </p:nvSpPr>
        <p:spPr>
          <a:xfrm>
            <a:off x="590204" y="2956237"/>
            <a:ext cx="2219498" cy="937408"/>
          </a:xfrm>
          <a:prstGeom prst="wedgeRoundRectCallout">
            <a:avLst>
              <a:gd name="adj1" fmla="val 65273"/>
              <a:gd name="adj2" fmla="val 48226"/>
              <a:gd name="adj3" fmla="val 16667"/>
            </a:avLst>
          </a:prstGeom>
          <a:solidFill>
            <a:srgbClr val="FAC09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>
                <a:solidFill>
                  <a:schemeClr val="tx1"/>
                </a:solidFill>
              </a:rPr>
              <a:t> This sounds as if there is a “whooshing, roaring, rumbling or turbulent fluid” in one of the temporal locations S1 or S2</a:t>
            </a:r>
          </a:p>
        </p:txBody>
      </p:sp>
      <p:sp>
        <p:nvSpPr>
          <p:cNvPr id="17" name="Rounded Rectangular Callout 16">
            <a:extLst>
              <a:ext uri="{FF2B5EF4-FFF2-40B4-BE49-F238E27FC236}">
                <a16:creationId xmlns:a16="http://schemas.microsoft.com/office/drawing/2014/main" id="{7377307B-7CA7-F467-37E0-57A2E10A0EAA}"/>
              </a:ext>
            </a:extLst>
          </p:cNvPr>
          <p:cNvSpPr/>
          <p:nvPr/>
        </p:nvSpPr>
        <p:spPr>
          <a:xfrm>
            <a:off x="3137582" y="4164527"/>
            <a:ext cx="2219498" cy="937408"/>
          </a:xfrm>
          <a:prstGeom prst="wedgeRoundRectCallout">
            <a:avLst>
              <a:gd name="adj1" fmla="val -3641"/>
              <a:gd name="adj2" fmla="val -74149"/>
              <a:gd name="adj3" fmla="val 16667"/>
            </a:avLst>
          </a:prstGeom>
          <a:solidFill>
            <a:srgbClr val="FAC09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>
                <a:solidFill>
                  <a:schemeClr val="tx1"/>
                </a:solidFill>
              </a:rPr>
              <a:t>Characterized by wide range of different sounds (feedback squeals and echoes, speech, music and noise). Basically, not a heartbeat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399203C-81A0-6F83-0678-67AA4B7FA214}"/>
              </a:ext>
            </a:extLst>
          </p:cNvPr>
          <p:cNvSpPr/>
          <p:nvPr/>
        </p:nvSpPr>
        <p:spPr>
          <a:xfrm>
            <a:off x="530105" y="1367229"/>
            <a:ext cx="914400" cy="2266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Normal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9A06C7-C5EE-692A-9240-355E5C7F36FD}"/>
              </a:ext>
            </a:extLst>
          </p:cNvPr>
          <p:cNvSpPr/>
          <p:nvPr/>
        </p:nvSpPr>
        <p:spPr>
          <a:xfrm>
            <a:off x="530105" y="2729608"/>
            <a:ext cx="914400" cy="2266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Murmurs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49B15AC-112B-AA05-F170-7FEE1A56D09D}"/>
              </a:ext>
            </a:extLst>
          </p:cNvPr>
          <p:cNvSpPr/>
          <p:nvPr/>
        </p:nvSpPr>
        <p:spPr>
          <a:xfrm>
            <a:off x="4427912" y="3937898"/>
            <a:ext cx="914400" cy="2266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Artifacts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11FF951-2018-F6CE-5202-EFF1B8FB937B}"/>
              </a:ext>
            </a:extLst>
          </p:cNvPr>
          <p:cNvSpPr/>
          <p:nvPr/>
        </p:nvSpPr>
        <p:spPr>
          <a:xfrm>
            <a:off x="6882938" y="2700797"/>
            <a:ext cx="1155114" cy="2266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Extrasystole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F7019-FEFD-7D81-5BE6-EA797CE23B4E}"/>
              </a:ext>
            </a:extLst>
          </p:cNvPr>
          <p:cNvSpPr/>
          <p:nvPr/>
        </p:nvSpPr>
        <p:spPr>
          <a:xfrm>
            <a:off x="6400800" y="1357466"/>
            <a:ext cx="1662547" cy="2266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Extra heart sound</a:t>
            </a:r>
          </a:p>
        </p:txBody>
      </p:sp>
    </p:spTree>
    <p:extLst>
      <p:ext uri="{BB962C8B-B14F-4D97-AF65-F5344CB8AC3E}">
        <p14:creationId xmlns:p14="http://schemas.microsoft.com/office/powerpoint/2010/main" val="2215849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4" grpId="0" animBg="1"/>
      <p:bldP spid="16" grpId="0" animBg="1"/>
      <p:bldP spid="17" grpId="0" animBg="1"/>
      <p:bldP spid="18" grpId="0"/>
      <p:bldP spid="19" grpId="0"/>
      <p:bldP spid="20" grpId="0"/>
      <p:bldP spid="21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588127"/>
            <a:ext cx="8465128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Exploratory Data Analysis – Heartbeat Visualization (1/2)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pic>
        <p:nvPicPr>
          <p:cNvPr id="7" name="Picture 7" descr="A picture containing text, antenna&#10;&#10;Description automatically generated">
            <a:extLst>
              <a:ext uri="{FF2B5EF4-FFF2-40B4-BE49-F238E27FC236}">
                <a16:creationId xmlns:a16="http://schemas.microsoft.com/office/drawing/2014/main" id="{C871B17E-0998-9258-C6F1-BA235B35D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937" y="1413110"/>
            <a:ext cx="3021012" cy="1531743"/>
          </a:xfrm>
          <a:prstGeom prst="rect">
            <a:avLst/>
          </a:prstGeom>
        </p:spPr>
      </p:pic>
      <p:pic>
        <p:nvPicPr>
          <p:cNvPr id="8" name="Picture 9" descr="Chart&#10;&#10;Description automatically generated">
            <a:extLst>
              <a:ext uri="{FF2B5EF4-FFF2-40B4-BE49-F238E27FC236}">
                <a16:creationId xmlns:a16="http://schemas.microsoft.com/office/drawing/2014/main" id="{A5208B21-0526-4D5E-41AE-737A2918B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1869" y="1371609"/>
            <a:ext cx="3386137" cy="1665288"/>
          </a:xfrm>
          <a:prstGeom prst="rect">
            <a:avLst/>
          </a:prstGeom>
        </p:spPr>
      </p:pic>
      <p:pic>
        <p:nvPicPr>
          <p:cNvPr id="10" name="Picture 10" descr="Chart, timeline&#10;&#10;Description automatically generated">
            <a:extLst>
              <a:ext uri="{FF2B5EF4-FFF2-40B4-BE49-F238E27FC236}">
                <a16:creationId xmlns:a16="http://schemas.microsoft.com/office/drawing/2014/main" id="{5F2C8EBC-4CC0-B5C4-0AE5-532491091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38" y="3096885"/>
            <a:ext cx="3060700" cy="1616729"/>
          </a:xfrm>
          <a:prstGeom prst="rect">
            <a:avLst/>
          </a:prstGeom>
        </p:spPr>
      </p:pic>
      <p:pic>
        <p:nvPicPr>
          <p:cNvPr id="11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12F28B4E-1A59-6DE5-1601-D4DC8A96C6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5648" y="3057133"/>
            <a:ext cx="3060700" cy="1617609"/>
          </a:xfrm>
          <a:prstGeom prst="rect">
            <a:avLst/>
          </a:prstGeom>
        </p:spPr>
      </p:pic>
      <p:pic>
        <p:nvPicPr>
          <p:cNvPr id="12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B7302B28-058F-6503-090D-96290667486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248"/>
          <a:stretch/>
        </p:blipFill>
        <p:spPr>
          <a:xfrm>
            <a:off x="6024905" y="3096885"/>
            <a:ext cx="3219450" cy="161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747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1" y="588127"/>
            <a:ext cx="8373753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Exploratory Data Analysis – Heartbeat Visualization (2/2)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B61C855-2DC6-28A1-B251-16F4EF156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970" y="1172713"/>
            <a:ext cx="7173884" cy="3832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1000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588127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Exploratory Data Analysis – Category Distributions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pic>
        <p:nvPicPr>
          <p:cNvPr id="3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B53BF11B-9CE4-201B-DB34-09787FF36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88" y="1755910"/>
            <a:ext cx="4187825" cy="2451639"/>
          </a:xfrm>
          <a:prstGeom prst="rect">
            <a:avLst/>
          </a:prstGeom>
        </p:spPr>
      </p:pic>
      <p:sp>
        <p:nvSpPr>
          <p:cNvPr id="10" name="AutoShape 2">
            <a:extLst>
              <a:ext uri="{FF2B5EF4-FFF2-40B4-BE49-F238E27FC236}">
                <a16:creationId xmlns:a16="http://schemas.microsoft.com/office/drawing/2014/main" id="{87644D3E-79DB-7B6C-4A0F-60AF5CB45D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8B592E-88C7-3C27-2458-17B0C22A4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5014" y="1755910"/>
            <a:ext cx="2696161" cy="245164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986AAE0-6F47-7D0D-C271-401AD3E4AA84}"/>
              </a:ext>
            </a:extLst>
          </p:cNvPr>
          <p:cNvSpPr/>
          <p:nvPr/>
        </p:nvSpPr>
        <p:spPr>
          <a:xfrm>
            <a:off x="0" y="4284728"/>
            <a:ext cx="9144000" cy="466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CLASS IMBALANCE: </a:t>
            </a:r>
          </a:p>
          <a:p>
            <a:pPr algn="ctr"/>
            <a:endParaRPr lang="en-US"/>
          </a:p>
          <a:p>
            <a:pPr algn="ctr"/>
            <a:r>
              <a:rPr lang="en-US"/>
              <a:t>As expected, most of the heartbeats are normal and the most common abnormality is murmurs</a:t>
            </a:r>
          </a:p>
          <a:p>
            <a:pPr algn="ctr"/>
            <a:endParaRPr lang="en-US"/>
          </a:p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FD68E6-E405-33A8-42B6-93938113224B}"/>
              </a:ext>
            </a:extLst>
          </p:cNvPr>
          <p:cNvSpPr/>
          <p:nvPr/>
        </p:nvSpPr>
        <p:spPr>
          <a:xfrm>
            <a:off x="606856" y="1483938"/>
            <a:ext cx="2967644" cy="31053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# of Audio File Distributions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9E346E9-0E7F-8DB0-3608-B6C83F0E34DD}"/>
              </a:ext>
            </a:extLst>
          </p:cNvPr>
          <p:cNvSpPr/>
          <p:nvPr/>
        </p:nvSpPr>
        <p:spPr>
          <a:xfrm>
            <a:off x="5473531" y="1483938"/>
            <a:ext cx="2967644" cy="3105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Audio Duration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36474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898550-11B0-D22A-E8E7-CF1F97F2B0C6}"/>
              </a:ext>
            </a:extLst>
          </p:cNvPr>
          <p:cNvSpPr>
            <a:spLocks noGrp="1"/>
          </p:cNvSpPr>
          <p:nvPr/>
        </p:nvSpPr>
        <p:spPr>
          <a:xfrm>
            <a:off x="455288" y="1015234"/>
            <a:ext cx="8231577" cy="9374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 indent="0">
              <a:spcBef>
                <a:spcPts val="640"/>
              </a:spcBef>
              <a:buSzPts val="3200"/>
              <a:buNone/>
            </a:pPr>
            <a:endParaRPr lang="en-US" sz="1800">
              <a:solidFill>
                <a:srgbClr val="3F3F3F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ECFAEE-9543-3C3F-9D33-280B9F21833F}"/>
              </a:ext>
            </a:extLst>
          </p:cNvPr>
          <p:cNvSpPr txBox="1">
            <a:spLocks/>
          </p:cNvSpPr>
          <p:nvPr/>
        </p:nvSpPr>
        <p:spPr>
          <a:xfrm>
            <a:off x="313112" y="588127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>
                <a:solidFill>
                  <a:srgbClr val="B25403"/>
                </a:solidFill>
              </a:rPr>
              <a:t>Pre-Processing – Data Augmentation</a:t>
            </a:r>
          </a:p>
          <a:p>
            <a:endParaRPr lang="en-US" sz="1800">
              <a:solidFill>
                <a:srgbClr val="B25403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86E83A6-9843-4575-4857-6F495371B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3112" y="1345862"/>
            <a:ext cx="8370916" cy="1280838"/>
          </a:xfrm>
        </p:spPr>
        <p:txBody>
          <a:bodyPr>
            <a:norm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en-US" sz="1800">
                <a:latin typeface="Arial"/>
                <a:cs typeface="Arial"/>
              </a:rPr>
              <a:t>To increase the size of our dataset, we generate synthetic data using 2 methods:</a:t>
            </a:r>
            <a:endParaRPr lang="en-US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>
              <a:buFont typeface="Wingdings" pitchFamily="2" charset="2"/>
              <a:buChar char="Ø"/>
            </a:pPr>
            <a:r>
              <a:rPr lang="en-US" sz="1400">
                <a:latin typeface="Arial"/>
                <a:cs typeface="Arial"/>
              </a:rPr>
              <a:t>By adding noise</a:t>
            </a:r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>
              <a:buFont typeface="Wingdings" pitchFamily="2" charset="2"/>
              <a:buChar char="Ø"/>
            </a:pPr>
            <a:r>
              <a:rPr lang="en-US" sz="1400">
                <a:latin typeface="Arial"/>
                <a:cs typeface="Arial"/>
              </a:rPr>
              <a:t>By changing pitch and speed.</a:t>
            </a:r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indent="0" algn="just">
              <a:buNone/>
            </a:pPr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itchFamily="2" charset="2"/>
              <a:buChar char="Ø"/>
            </a:pPr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indent="0" algn="just">
              <a:buNone/>
            </a:pPr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12852EB2-46B7-14E7-D279-FD88B2254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61" y="3342145"/>
            <a:ext cx="2743200" cy="1230619"/>
          </a:xfrm>
          <a:prstGeom prst="rect">
            <a:avLst/>
          </a:prstGeom>
        </p:spPr>
      </p:pic>
      <p:pic>
        <p:nvPicPr>
          <p:cNvPr id="5" name="Picture 5" descr="A picture containing histogram&#10;&#10;Description automatically generated">
            <a:extLst>
              <a:ext uri="{FF2B5EF4-FFF2-40B4-BE49-F238E27FC236}">
                <a16:creationId xmlns:a16="http://schemas.microsoft.com/office/drawing/2014/main" id="{9D11A678-D81D-AFBC-328A-ECE38F9D8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6776" y="3331775"/>
            <a:ext cx="2743200" cy="1224737"/>
          </a:xfrm>
          <a:prstGeom prst="rect">
            <a:avLst/>
          </a:prstGeom>
        </p:spPr>
      </p:pic>
      <p:pic>
        <p:nvPicPr>
          <p:cNvPr id="6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E5E65146-7975-F9B5-77FC-78ACD221E4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7369" y="3331409"/>
            <a:ext cx="2743200" cy="12430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54CBD2-3C60-7C4E-96A4-C2B2A887ABBB}"/>
              </a:ext>
            </a:extLst>
          </p:cNvPr>
          <p:cNvSpPr txBox="1"/>
          <p:nvPr/>
        </p:nvSpPr>
        <p:spPr>
          <a:xfrm>
            <a:off x="186836" y="2801143"/>
            <a:ext cx="268165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Original Audio File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AB6CA3-65C9-91C1-9B85-7E5FFFBD548A}"/>
              </a:ext>
            </a:extLst>
          </p:cNvPr>
          <p:cNvSpPr txBox="1"/>
          <p:nvPr/>
        </p:nvSpPr>
        <p:spPr>
          <a:xfrm>
            <a:off x="3255350" y="2801142"/>
            <a:ext cx="268165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Noise added 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D3D18D-ECF8-7A79-1ED4-609A1166F3E4}"/>
              </a:ext>
            </a:extLst>
          </p:cNvPr>
          <p:cNvSpPr txBox="1"/>
          <p:nvPr/>
        </p:nvSpPr>
        <p:spPr>
          <a:xfrm>
            <a:off x="6235941" y="2801141"/>
            <a:ext cx="268165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Audio Slowed &amp; Pitched Down</a:t>
            </a:r>
          </a:p>
        </p:txBody>
      </p:sp>
    </p:spTree>
    <p:extLst>
      <p:ext uri="{BB962C8B-B14F-4D97-AF65-F5344CB8AC3E}">
        <p14:creationId xmlns:p14="http://schemas.microsoft.com/office/powerpoint/2010/main" val="2428241065"/>
      </p:ext>
    </p:extLst>
  </p:cSld>
  <p:clrMapOvr>
    <a:masterClrMapping/>
  </p:clrMapOvr>
</p:sld>
</file>

<file path=ppt/theme/theme1.xml><?xml version="1.0" encoding="utf-8"?>
<a:theme xmlns:a="http://schemas.openxmlformats.org/drawingml/2006/main" name="16-9 White Backgroud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25</Slides>
  <Notes>24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16-9 White Backgroud</vt:lpstr>
      <vt:lpstr>PowerPoint Presentation</vt:lpstr>
      <vt:lpstr>PowerPoint Presentation</vt:lpstr>
      <vt:lpstr>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Shreyansh Agrawal</dc:creator>
  <cp:revision>4</cp:revision>
  <dcterms:modified xsi:type="dcterms:W3CDTF">2022-12-08T22:05:37Z</dcterms:modified>
</cp:coreProperties>
</file>

<file path=docProps/thumbnail.jpeg>
</file>